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52"/>
  </p:handoutMasterIdLst>
  <p:sldIdLst>
    <p:sldId id="256" r:id="rId2"/>
    <p:sldId id="307" r:id="rId3"/>
    <p:sldId id="322" r:id="rId4"/>
    <p:sldId id="303" r:id="rId5"/>
    <p:sldId id="295" r:id="rId6"/>
    <p:sldId id="304" r:id="rId7"/>
    <p:sldId id="319" r:id="rId8"/>
    <p:sldId id="298" r:id="rId9"/>
    <p:sldId id="297" r:id="rId10"/>
    <p:sldId id="257" r:id="rId11"/>
    <p:sldId id="262" r:id="rId12"/>
    <p:sldId id="306" r:id="rId13"/>
    <p:sldId id="274" r:id="rId14"/>
    <p:sldId id="309" r:id="rId15"/>
    <p:sldId id="299" r:id="rId16"/>
    <p:sldId id="316" r:id="rId17"/>
    <p:sldId id="267" r:id="rId18"/>
    <p:sldId id="308" r:id="rId19"/>
    <p:sldId id="288" r:id="rId20"/>
    <p:sldId id="273" r:id="rId21"/>
    <p:sldId id="296" r:id="rId22"/>
    <p:sldId id="300" r:id="rId23"/>
    <p:sldId id="310" r:id="rId24"/>
    <p:sldId id="277" r:id="rId25"/>
    <p:sldId id="311" r:id="rId26"/>
    <p:sldId id="301" r:id="rId27"/>
    <p:sldId id="281" r:id="rId28"/>
    <p:sldId id="258" r:id="rId29"/>
    <p:sldId id="305" r:id="rId30"/>
    <p:sldId id="261" r:id="rId31"/>
    <p:sldId id="314" r:id="rId32"/>
    <p:sldId id="260" r:id="rId33"/>
    <p:sldId id="317" r:id="rId34"/>
    <p:sldId id="315" r:id="rId35"/>
    <p:sldId id="269" r:id="rId36"/>
    <p:sldId id="321" r:id="rId37"/>
    <p:sldId id="312" r:id="rId38"/>
    <p:sldId id="263" r:id="rId39"/>
    <p:sldId id="313" r:id="rId40"/>
    <p:sldId id="275" r:id="rId41"/>
    <p:sldId id="276" r:id="rId42"/>
    <p:sldId id="268" r:id="rId43"/>
    <p:sldId id="302" r:id="rId44"/>
    <p:sldId id="272" r:id="rId45"/>
    <p:sldId id="318" r:id="rId46"/>
    <p:sldId id="289" r:id="rId47"/>
    <p:sldId id="291" r:id="rId48"/>
    <p:sldId id="290" r:id="rId49"/>
    <p:sldId id="292" r:id="rId50"/>
    <p:sldId id="320" r:id="rId5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5" d="100"/>
          <a:sy n="125" d="100"/>
        </p:scale>
        <p:origin x="302" y="77"/>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4022"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r>
              <a:rPr lang="en-US" b="1" dirty="0"/>
              <a:t>Introduction to Critical Thinking</a:t>
            </a:r>
          </a:p>
          <a:p>
            <a:r>
              <a:rPr lang="en-US" sz="1100" dirty="0"/>
              <a:t>Professional Engineering Practice Issues</a:t>
            </a:r>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r>
              <a:rPr lang="en-US" dirty="0"/>
              <a:t>CE 4200</a:t>
            </a:r>
          </a:p>
          <a:p>
            <a:r>
              <a:rPr lang="en-US" dirty="0"/>
              <a:t>Spring 2022</a:t>
            </a:r>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r>
              <a:rPr lang="en-US" dirty="0"/>
              <a:t>William D. Lawson, PE, PhD</a:t>
            </a:r>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DC747512-C203-46F7-813C-0801D4A0C87B}" type="slidenum">
              <a:rPr lang="en-US" smtClean="0"/>
              <a:t>‹#›</a:t>
            </a:fld>
            <a:endParaRPr lang="en-US"/>
          </a:p>
        </p:txBody>
      </p:sp>
    </p:spTree>
    <p:extLst>
      <p:ext uri="{BB962C8B-B14F-4D97-AF65-F5344CB8AC3E}">
        <p14:creationId xmlns:p14="http://schemas.microsoft.com/office/powerpoint/2010/main" val="429460704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98802B4-B359-4E21-B1A9-03F89FD58E3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609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802B4-B359-4E21-B1A9-03F89FD58E3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319553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802B4-B359-4E21-B1A9-03F89FD58E3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8746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802B4-B359-4E21-B1A9-03F89FD58E3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1370914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8802B4-B359-4E21-B1A9-03F89FD58E39}"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288547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8802B4-B359-4E21-B1A9-03F89FD58E3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121851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8802B4-B359-4E21-B1A9-03F89FD58E39}" type="datetimeFigureOut">
              <a:rPr lang="en-US" smtClean="0"/>
              <a:t>4/4/2022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71574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8802B4-B359-4E21-B1A9-03F89FD58E39}" type="datetimeFigureOut">
              <a:rPr lang="en-US" smtClean="0"/>
              <a:t>4/4/2022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977277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802B4-B359-4E21-B1A9-03F89FD58E39}" type="datetimeFigureOut">
              <a:rPr lang="en-US" smtClean="0"/>
              <a:t>4/4/2022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1610466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802B4-B359-4E21-B1A9-03F89FD58E3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1910779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802B4-B359-4E21-B1A9-03F89FD58E39}"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720337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8802B4-B359-4E21-B1A9-03F89FD58E39}" type="datetimeFigureOut">
              <a:rPr lang="en-US" smtClean="0"/>
              <a:t>4/4/2022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A03DF-F536-48A3-B357-2B212C6E2D4B}" type="slidenum">
              <a:rPr lang="en-US" smtClean="0"/>
              <a:t>‹#›</a:t>
            </a:fld>
            <a:endParaRPr lang="en-US"/>
          </a:p>
        </p:txBody>
      </p:sp>
    </p:spTree>
    <p:extLst>
      <p:ext uri="{BB962C8B-B14F-4D97-AF65-F5344CB8AC3E}">
        <p14:creationId xmlns:p14="http://schemas.microsoft.com/office/powerpoint/2010/main" val="3784866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23579"/>
            <a:ext cx="9144000" cy="2387600"/>
          </a:xfrm>
        </p:spPr>
        <p:txBody>
          <a:bodyPr>
            <a:noAutofit/>
          </a:bodyPr>
          <a:lstStyle/>
          <a:p>
            <a:r>
              <a:rPr lang="en-US" sz="9600" b="1" dirty="0">
                <a:effectLst>
                  <a:outerShdw blurRad="38100" dist="38100" dir="2700000" algn="tl">
                    <a:srgbClr val="000000">
                      <a:alpha val="43137"/>
                    </a:srgbClr>
                  </a:outerShdw>
                </a:effectLst>
              </a:rPr>
              <a:t>Introduction to</a:t>
            </a:r>
            <a:br>
              <a:rPr lang="en-US" sz="9600" b="1" dirty="0">
                <a:effectLst>
                  <a:outerShdw blurRad="38100" dist="38100" dir="2700000" algn="tl">
                    <a:srgbClr val="000000">
                      <a:alpha val="43137"/>
                    </a:srgbClr>
                  </a:outerShdw>
                </a:effectLst>
              </a:rPr>
            </a:br>
            <a:r>
              <a:rPr lang="en-US" sz="9600" b="1" dirty="0">
                <a:effectLst>
                  <a:outerShdw blurRad="38100" dist="38100" dir="2700000" algn="tl">
                    <a:srgbClr val="000000">
                      <a:alpha val="43137"/>
                    </a:srgbClr>
                  </a:outerShdw>
                </a:effectLst>
              </a:rPr>
              <a:t>Critical Thinking</a:t>
            </a:r>
          </a:p>
        </p:txBody>
      </p:sp>
      <p:sp>
        <p:nvSpPr>
          <p:cNvPr id="3" name="Subtitle 2"/>
          <p:cNvSpPr>
            <a:spLocks noGrp="1"/>
          </p:cNvSpPr>
          <p:nvPr>
            <p:ph type="subTitle" idx="1"/>
          </p:nvPr>
        </p:nvSpPr>
        <p:spPr>
          <a:xfrm>
            <a:off x="1524000" y="4413801"/>
            <a:ext cx="9144000" cy="1655762"/>
          </a:xfrm>
        </p:spPr>
        <p:txBody>
          <a:bodyPr>
            <a:normAutofit fontScale="77500" lnSpcReduction="20000"/>
          </a:bodyPr>
          <a:lstStyle/>
          <a:p>
            <a:r>
              <a:rPr lang="en-US" dirty="0"/>
              <a:t>CE 4200</a:t>
            </a:r>
          </a:p>
          <a:p>
            <a:r>
              <a:rPr lang="en-US" dirty="0"/>
              <a:t>Professional Engineering Practice Issues</a:t>
            </a:r>
          </a:p>
          <a:p>
            <a:r>
              <a:rPr lang="en-US" dirty="0"/>
              <a:t>Spring 2022 Semester</a:t>
            </a:r>
          </a:p>
          <a:p>
            <a:endParaRPr lang="en-US" dirty="0"/>
          </a:p>
          <a:p>
            <a:r>
              <a:rPr lang="en-US" dirty="0"/>
              <a:t>William D. Lawson, PE, PhD</a:t>
            </a:r>
          </a:p>
        </p:txBody>
      </p:sp>
    </p:spTree>
    <p:extLst>
      <p:ext uri="{BB962C8B-B14F-4D97-AF65-F5344CB8AC3E}">
        <p14:creationId xmlns:p14="http://schemas.microsoft.com/office/powerpoint/2010/main" val="337272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mean by critical thinking?</a:t>
            </a:r>
          </a:p>
        </p:txBody>
      </p:sp>
      <p:sp>
        <p:nvSpPr>
          <p:cNvPr id="3" name="Content Placeholder 2"/>
          <p:cNvSpPr>
            <a:spLocks noGrp="1"/>
          </p:cNvSpPr>
          <p:nvPr>
            <p:ph idx="1"/>
          </p:nvPr>
        </p:nvSpPr>
        <p:spPr/>
        <p:txBody>
          <a:bodyPr/>
          <a:lstStyle/>
          <a:p>
            <a:pPr>
              <a:lnSpc>
                <a:spcPct val="100000"/>
              </a:lnSpc>
              <a:spcBef>
                <a:spcPts val="0"/>
              </a:spcBef>
            </a:pPr>
            <a:r>
              <a:rPr lang="en-US" b="1" dirty="0"/>
              <a:t>Critical thinking </a:t>
            </a:r>
            <a:r>
              <a:rPr lang="en-US" dirty="0"/>
              <a:t>means making reasoned judgments that are logical and well-thought out. It is a way of thinking in which you don't simply accept all arguments and conclusions you are exposed to but rather have an attitude involving questioning such arguments and conclusions.</a:t>
            </a:r>
          </a:p>
          <a:p>
            <a:pPr marL="0" indent="0" algn="r">
              <a:buNone/>
            </a:pPr>
            <a:r>
              <a:rPr lang="en-US" dirty="0"/>
              <a:t>~ Tara </a:t>
            </a:r>
            <a:r>
              <a:rPr lang="en-US" dirty="0" err="1"/>
              <a:t>DeLecce</a:t>
            </a:r>
            <a:endParaRPr lang="en-US" dirty="0"/>
          </a:p>
        </p:txBody>
      </p:sp>
    </p:spTree>
    <p:extLst>
      <p:ext uri="{BB962C8B-B14F-4D97-AF65-F5344CB8AC3E}">
        <p14:creationId xmlns:p14="http://schemas.microsoft.com/office/powerpoint/2010/main" val="418247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define critical thinking?</a:t>
            </a:r>
          </a:p>
        </p:txBody>
      </p:sp>
      <p:sp>
        <p:nvSpPr>
          <p:cNvPr id="3" name="Content Placeholder 2"/>
          <p:cNvSpPr>
            <a:spLocks noGrp="1"/>
          </p:cNvSpPr>
          <p:nvPr>
            <p:ph idx="1"/>
          </p:nvPr>
        </p:nvSpPr>
        <p:spPr/>
        <p:txBody>
          <a:bodyPr/>
          <a:lstStyle/>
          <a:p>
            <a:pPr>
              <a:lnSpc>
                <a:spcPct val="100000"/>
              </a:lnSpc>
              <a:spcBef>
                <a:spcPts val="0"/>
              </a:spcBef>
            </a:pPr>
            <a:r>
              <a:rPr lang="en-US" dirty="0"/>
              <a:t>"Critical thinking is the intellectually disciplined process of actively and skillfully conceptualizing, applying, analyzing, synthesizing, and/or evaluating information gathered from, or generated by, observation, experience, reflection, reasoning, or communication, as a guide to belief and action. In its exemplary form, it is based on universal intellectual values that transcend subject matter divisions: clarity, accuracy, precision, consistency, relevance, sound evidence, good reasons, depth, breadth, and fairness...”</a:t>
            </a:r>
          </a:p>
          <a:p>
            <a:pPr marL="0" indent="0" algn="r">
              <a:buNone/>
            </a:pPr>
            <a:r>
              <a:rPr lang="en-US" dirty="0"/>
              <a:t>~ Michael </a:t>
            </a:r>
            <a:r>
              <a:rPr lang="en-US" dirty="0" err="1"/>
              <a:t>Scriven</a:t>
            </a:r>
            <a:r>
              <a:rPr lang="en-US" dirty="0"/>
              <a:t> &amp; Richard Paul</a:t>
            </a:r>
          </a:p>
        </p:txBody>
      </p:sp>
    </p:spTree>
    <p:extLst>
      <p:ext uri="{BB962C8B-B14F-4D97-AF65-F5344CB8AC3E}">
        <p14:creationId xmlns:p14="http://schemas.microsoft.com/office/powerpoint/2010/main" val="24079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Conception of Critical Thinking</a:t>
            </a:r>
          </a:p>
        </p:txBody>
      </p:sp>
      <p:sp>
        <p:nvSpPr>
          <p:cNvPr id="3" name="Content Placeholder 2"/>
          <p:cNvSpPr>
            <a:spLocks noGrp="1"/>
          </p:cNvSpPr>
          <p:nvPr>
            <p:ph idx="1"/>
          </p:nvPr>
        </p:nvSpPr>
        <p:spPr/>
        <p:txBody>
          <a:bodyPr/>
          <a:lstStyle/>
          <a:p>
            <a:pPr>
              <a:lnSpc>
                <a:spcPct val="100000"/>
              </a:lnSpc>
              <a:spcBef>
                <a:spcPts val="0"/>
              </a:spcBef>
            </a:pPr>
            <a:r>
              <a:rPr lang="en-US" dirty="0"/>
              <a:t>"Critical thinking is self-guided, self-disciplined thinking which attempts to reason at the highest level of quality in a </a:t>
            </a:r>
            <a:r>
              <a:rPr lang="en-US" dirty="0" err="1"/>
              <a:t>fairminded</a:t>
            </a:r>
            <a:r>
              <a:rPr lang="en-US" dirty="0"/>
              <a:t> way. People who think critically attempt, with consistent and conscious effort, to live rationally, reasonably, and empathically. They are keenly aware of the inherently flawed nature of human thinking when left unchecked…”</a:t>
            </a:r>
          </a:p>
          <a:p>
            <a:pPr marL="0" indent="0" algn="r">
              <a:buNone/>
            </a:pPr>
            <a:r>
              <a:rPr lang="en-US" dirty="0"/>
              <a:t>~ Linda Elder</a:t>
            </a:r>
          </a:p>
        </p:txBody>
      </p:sp>
    </p:spTree>
    <p:extLst>
      <p:ext uri="{BB962C8B-B14F-4D97-AF65-F5344CB8AC3E}">
        <p14:creationId xmlns:p14="http://schemas.microsoft.com/office/powerpoint/2010/main" val="1983177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concept of critical thinking?</a:t>
            </a:r>
          </a:p>
        </p:txBody>
      </p:sp>
      <p:sp>
        <p:nvSpPr>
          <p:cNvPr id="3" name="Content Placeholder 2"/>
          <p:cNvSpPr>
            <a:spLocks noGrp="1"/>
          </p:cNvSpPr>
          <p:nvPr>
            <p:ph idx="1"/>
          </p:nvPr>
        </p:nvSpPr>
        <p:spPr/>
        <p:txBody>
          <a:bodyPr/>
          <a:lstStyle/>
          <a:p>
            <a:pPr>
              <a:lnSpc>
                <a:spcPct val="100000"/>
              </a:lnSpc>
              <a:spcBef>
                <a:spcPts val="0"/>
              </a:spcBef>
            </a:pPr>
            <a:r>
              <a:rPr lang="en-US" b="1" dirty="0"/>
              <a:t>Critical thinking</a:t>
            </a:r>
            <a:r>
              <a:rPr lang="en-US" dirty="0"/>
              <a:t> is that mode of </a:t>
            </a:r>
            <a:r>
              <a:rPr lang="en-US" b="1" dirty="0"/>
              <a:t>thinking</a:t>
            </a:r>
            <a:r>
              <a:rPr lang="en-US" dirty="0"/>
              <a:t> — about any subject, content, or problem — in which the thinker improves the quality of his or her </a:t>
            </a:r>
            <a:r>
              <a:rPr lang="en-US" b="1" dirty="0"/>
              <a:t>thinking</a:t>
            </a:r>
            <a:r>
              <a:rPr lang="en-US" dirty="0"/>
              <a:t> by skillfully analyzing, assessing, and reconstructing it. </a:t>
            </a:r>
            <a:r>
              <a:rPr lang="en-US" b="1" dirty="0"/>
              <a:t>Critical thinking</a:t>
            </a:r>
            <a:r>
              <a:rPr lang="en-US" dirty="0"/>
              <a:t> is self-directed, self-disciplined, self-monitored, and self-corrective </a:t>
            </a:r>
            <a:r>
              <a:rPr lang="en-US" b="1" dirty="0"/>
              <a:t>thinking</a:t>
            </a:r>
            <a:r>
              <a:rPr lang="en-US" dirty="0"/>
              <a:t>.</a:t>
            </a:r>
          </a:p>
          <a:p>
            <a:endParaRPr lang="en-US" dirty="0"/>
          </a:p>
          <a:p>
            <a:pPr marL="0" indent="0" algn="r">
              <a:buNone/>
            </a:pPr>
            <a:r>
              <a:rPr lang="en-US" dirty="0"/>
              <a:t>~ The Foundation for Critical Thinking</a:t>
            </a:r>
          </a:p>
        </p:txBody>
      </p:sp>
    </p:spTree>
    <p:extLst>
      <p:ext uri="{BB962C8B-B14F-4D97-AF65-F5344CB8AC3E}">
        <p14:creationId xmlns:p14="http://schemas.microsoft.com/office/powerpoint/2010/main" val="1025641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Consensus Statement Regarding Critical Thinking</a:t>
            </a:r>
          </a:p>
        </p:txBody>
      </p:sp>
      <p:sp>
        <p:nvSpPr>
          <p:cNvPr id="3" name="Content Placeholder 2"/>
          <p:cNvSpPr>
            <a:spLocks noGrp="1"/>
          </p:cNvSpPr>
          <p:nvPr>
            <p:ph idx="1"/>
          </p:nvPr>
        </p:nvSpPr>
        <p:spPr/>
        <p:txBody>
          <a:bodyPr/>
          <a:lstStyle/>
          <a:p>
            <a:pPr>
              <a:lnSpc>
                <a:spcPct val="100000"/>
              </a:lnSpc>
              <a:spcBef>
                <a:spcPts val="0"/>
              </a:spcBef>
            </a:pPr>
            <a:r>
              <a:rPr lang="en-US" dirty="0"/>
              <a:t>We understand critical thinking to be purposeful, self-regulatory judgment which results in interpretation, analysis, evaluation, and inference, as well as explanation of the evidential, conceptual, methodological, </a:t>
            </a:r>
            <a:r>
              <a:rPr lang="en-US" dirty="0" err="1"/>
              <a:t>criteriological</a:t>
            </a:r>
            <a:r>
              <a:rPr lang="en-US" dirty="0"/>
              <a:t>, or contextual considerations upon which that judgment is based. </a:t>
            </a:r>
          </a:p>
          <a:p>
            <a:pPr marL="0" indent="0" algn="r">
              <a:buNone/>
            </a:pPr>
            <a:r>
              <a:rPr lang="en-US" dirty="0"/>
              <a:t>~American Philosophical Association Delphi Report (1990) </a:t>
            </a:r>
          </a:p>
        </p:txBody>
      </p:sp>
    </p:spTree>
    <p:extLst>
      <p:ext uri="{BB962C8B-B14F-4D97-AF65-F5344CB8AC3E}">
        <p14:creationId xmlns:p14="http://schemas.microsoft.com/office/powerpoint/2010/main" val="2028267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CHARACTERISTICS</a:t>
            </a:r>
          </a:p>
        </p:txBody>
      </p:sp>
      <p:sp>
        <p:nvSpPr>
          <p:cNvPr id="6" name="Text Placeholder 5"/>
          <p:cNvSpPr>
            <a:spLocks noGrp="1"/>
          </p:cNvSpPr>
          <p:nvPr>
            <p:ph type="body" idx="1"/>
          </p:nvPr>
        </p:nvSpPr>
        <p:spPr/>
        <p:txBody>
          <a:bodyPr>
            <a:normAutofit/>
          </a:bodyPr>
          <a:lstStyle/>
          <a:p>
            <a:r>
              <a:rPr lang="en-US" sz="2800" dirty="0"/>
              <a:t>Introduction to Critical Thinking</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1298716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Exercise</a:t>
            </a:r>
          </a:p>
        </p:txBody>
      </p:sp>
      <p:sp>
        <p:nvSpPr>
          <p:cNvPr id="3" name="Content Placeholder 2"/>
          <p:cNvSpPr>
            <a:spLocks noGrp="1"/>
          </p:cNvSpPr>
          <p:nvPr>
            <p:ph idx="1"/>
          </p:nvPr>
        </p:nvSpPr>
        <p:spPr>
          <a:xfrm>
            <a:off x="838200" y="1825625"/>
            <a:ext cx="7354078" cy="4351338"/>
          </a:xfrm>
        </p:spPr>
        <p:txBody>
          <a:bodyPr/>
          <a:lstStyle/>
          <a:p>
            <a:pPr marL="0" indent="0">
              <a:buNone/>
            </a:pPr>
            <a:r>
              <a:rPr lang="en-US" sz="3200" dirty="0"/>
              <a:t>“Think, Pair, Share”</a:t>
            </a:r>
          </a:p>
          <a:p>
            <a:pPr marL="514350" indent="-514350">
              <a:buAutoNum type="arabicPeriod"/>
            </a:pPr>
            <a:r>
              <a:rPr lang="en-US" dirty="0"/>
              <a:t>Identify what YOU think are the characteristics of a critical thinker</a:t>
            </a:r>
          </a:p>
          <a:p>
            <a:pPr marL="514350" indent="-514350">
              <a:buAutoNum type="arabicPeriod"/>
            </a:pPr>
            <a:r>
              <a:rPr lang="en-US" dirty="0"/>
              <a:t>Pair up with the person (or persons) near you and discuss your lists</a:t>
            </a:r>
          </a:p>
          <a:p>
            <a:pPr marL="514350" indent="-514350">
              <a:buAutoNum type="arabicPeriod"/>
            </a:pPr>
            <a:r>
              <a:rPr lang="en-US" dirty="0"/>
              <a:t>Share observations with the class (instructor-guided) </a:t>
            </a:r>
          </a:p>
        </p:txBody>
      </p:sp>
      <p:pic>
        <p:nvPicPr>
          <p:cNvPr id="2050" name="Picture 2" descr="Image result for digging deeper"/>
          <p:cNvPicPr>
            <a:picLocks noChangeAspect="1" noChangeArrowheads="1"/>
          </p:cNvPicPr>
          <p:nvPr/>
        </p:nvPicPr>
        <p:blipFill rotWithShape="1">
          <a:blip r:embed="rId2">
            <a:extLst>
              <a:ext uri="{28A0092B-C50C-407E-A947-70E740481C1C}">
                <a14:useLocalDpi xmlns:a14="http://schemas.microsoft.com/office/drawing/2010/main" val="0"/>
              </a:ext>
            </a:extLst>
          </a:blip>
          <a:srcRect t="15904" b="17021"/>
          <a:stretch/>
        </p:blipFill>
        <p:spPr bwMode="auto">
          <a:xfrm>
            <a:off x="8364295" y="365125"/>
            <a:ext cx="2726496"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274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a critical thinker?</a:t>
            </a:r>
          </a:p>
        </p:txBody>
      </p:sp>
      <p:sp>
        <p:nvSpPr>
          <p:cNvPr id="3" name="Content Placeholder 2"/>
          <p:cNvSpPr>
            <a:spLocks noGrp="1"/>
          </p:cNvSpPr>
          <p:nvPr>
            <p:ph idx="1"/>
          </p:nvPr>
        </p:nvSpPr>
        <p:spPr>
          <a:xfrm>
            <a:off x="838200" y="1690688"/>
            <a:ext cx="10515600" cy="4685398"/>
          </a:xfrm>
        </p:spPr>
        <p:txBody>
          <a:bodyPr>
            <a:normAutofit fontScale="92500" lnSpcReduction="10000"/>
          </a:bodyPr>
          <a:lstStyle/>
          <a:p>
            <a:pPr marL="0" indent="0">
              <a:lnSpc>
                <a:spcPct val="100000"/>
              </a:lnSpc>
              <a:spcBef>
                <a:spcPts val="0"/>
              </a:spcBef>
              <a:buNone/>
            </a:pPr>
            <a:r>
              <a:rPr lang="en-US" b="1" dirty="0"/>
              <a:t>Critical thinking</a:t>
            </a:r>
            <a:r>
              <a:rPr lang="en-US" dirty="0"/>
              <a:t> is the ability to think clearly and rationally about what to do or what to believe. It includes the ability to engage in reflective and independent </a:t>
            </a:r>
            <a:r>
              <a:rPr lang="en-US" b="1" dirty="0"/>
              <a:t>thinking</a:t>
            </a:r>
            <a:r>
              <a:rPr lang="en-US" dirty="0"/>
              <a:t>. Someone with </a:t>
            </a:r>
            <a:r>
              <a:rPr lang="en-US" b="1" dirty="0"/>
              <a:t>critical thinking</a:t>
            </a:r>
            <a:r>
              <a:rPr lang="en-US" dirty="0"/>
              <a:t> skills is able to do the following: </a:t>
            </a:r>
          </a:p>
          <a:p>
            <a:r>
              <a:rPr lang="en-US" dirty="0"/>
              <a:t>understand the logical connections between ideas</a:t>
            </a:r>
          </a:p>
          <a:p>
            <a:r>
              <a:rPr lang="en-US" dirty="0"/>
              <a:t>identify, construct and evaluate arguments</a:t>
            </a:r>
          </a:p>
          <a:p>
            <a:r>
              <a:rPr lang="en-US" dirty="0"/>
              <a:t>detect inconsistencies and common mistakes in reasoning</a:t>
            </a:r>
          </a:p>
          <a:p>
            <a:r>
              <a:rPr lang="en-US" dirty="0"/>
              <a:t>solve problems systematically</a:t>
            </a:r>
          </a:p>
          <a:p>
            <a:r>
              <a:rPr lang="en-US" dirty="0"/>
              <a:t>identify the relevance and importance of ideas</a:t>
            </a:r>
          </a:p>
          <a:p>
            <a:r>
              <a:rPr lang="en-US" dirty="0"/>
              <a:t>reflect on the justification of one's own beliefs and values</a:t>
            </a:r>
          </a:p>
          <a:p>
            <a:pPr marL="0" indent="0" algn="r">
              <a:buNone/>
            </a:pPr>
            <a:r>
              <a:rPr lang="en-US" dirty="0"/>
              <a:t>~Joe Lau &amp; Jonathan Chan</a:t>
            </a:r>
          </a:p>
          <a:p>
            <a:pPr marL="0" indent="0">
              <a:lnSpc>
                <a:spcPct val="100000"/>
              </a:lnSpc>
              <a:spcBef>
                <a:spcPts val="0"/>
              </a:spcBef>
              <a:buNone/>
            </a:pPr>
            <a:endParaRPr lang="en-US" dirty="0"/>
          </a:p>
          <a:p>
            <a:pPr>
              <a:lnSpc>
                <a:spcPct val="100000"/>
              </a:lnSpc>
              <a:spcBef>
                <a:spcPts val="0"/>
              </a:spcBef>
            </a:pPr>
            <a:endParaRPr lang="en-US" dirty="0"/>
          </a:p>
        </p:txBody>
      </p:sp>
    </p:spTree>
    <p:extLst>
      <p:ext uri="{BB962C8B-B14F-4D97-AF65-F5344CB8AC3E}">
        <p14:creationId xmlns:p14="http://schemas.microsoft.com/office/powerpoint/2010/main" val="2149854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Ideal Critical Thinker</a:t>
            </a:r>
          </a:p>
        </p:txBody>
      </p:sp>
      <p:sp>
        <p:nvSpPr>
          <p:cNvPr id="3" name="Content Placeholder 2"/>
          <p:cNvSpPr>
            <a:spLocks noGrp="1"/>
          </p:cNvSpPr>
          <p:nvPr>
            <p:ph idx="1"/>
          </p:nvPr>
        </p:nvSpPr>
        <p:spPr/>
        <p:txBody>
          <a:bodyPr/>
          <a:lstStyle/>
          <a:p>
            <a:pPr>
              <a:lnSpc>
                <a:spcPct val="100000"/>
              </a:lnSpc>
              <a:spcBef>
                <a:spcPts val="0"/>
              </a:spcBef>
            </a:pPr>
            <a:r>
              <a:rPr lang="en-US" dirty="0"/>
              <a:t>The ideal critical thinker is habitually inquisitive, well-informed, trustful of reason, open-minded, flexible, fair-minded in evaluation, honest in facing personal biases, prudent in making judgments, willing to reconsider, clear about issues, orderly in complex matters, diligent in seeking relevant information, reasonable in the selection of criteria, focused in inquiry, and persistent in seeking results which are as precise as the subject and the circumstances of inquiry permit.</a:t>
            </a:r>
          </a:p>
          <a:p>
            <a:pPr marL="0" indent="0" algn="r">
              <a:buNone/>
            </a:pPr>
            <a:r>
              <a:rPr lang="en-US" dirty="0"/>
              <a:t>~American Philosophical Association Delphi Report (1990) </a:t>
            </a:r>
          </a:p>
          <a:p>
            <a:endParaRPr lang="en-US" dirty="0"/>
          </a:p>
          <a:p>
            <a:pPr marL="0" indent="0">
              <a:buNone/>
            </a:pPr>
            <a:endParaRPr lang="en-US" dirty="0"/>
          </a:p>
        </p:txBody>
      </p:sp>
    </p:spTree>
    <p:extLst>
      <p:ext uri="{BB962C8B-B14F-4D97-AF65-F5344CB8AC3E}">
        <p14:creationId xmlns:p14="http://schemas.microsoft.com/office/powerpoint/2010/main" val="3198192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characteristics of a critical thinker?</a:t>
            </a:r>
          </a:p>
        </p:txBody>
      </p:sp>
      <p:sp>
        <p:nvSpPr>
          <p:cNvPr id="3" name="Content Placeholder 2"/>
          <p:cNvSpPr>
            <a:spLocks noGrp="1"/>
          </p:cNvSpPr>
          <p:nvPr>
            <p:ph idx="1"/>
          </p:nvPr>
        </p:nvSpPr>
        <p:spPr>
          <a:xfrm>
            <a:off x="838200" y="1540476"/>
            <a:ext cx="10515600" cy="4636487"/>
          </a:xfrm>
        </p:spPr>
        <p:txBody>
          <a:bodyPr>
            <a:normAutofit fontScale="70000" lnSpcReduction="20000"/>
          </a:bodyPr>
          <a:lstStyle/>
          <a:p>
            <a:pPr marL="0" indent="0">
              <a:buNone/>
            </a:pPr>
            <a:r>
              <a:rPr lang="en-US" b="1" dirty="0"/>
              <a:t>Strong critical thinkers demonstrate the following characteristics:</a:t>
            </a:r>
          </a:p>
          <a:p>
            <a:r>
              <a:rPr lang="en-US" dirty="0"/>
              <a:t>inquisitiveness with regard to a wide range of issues</a:t>
            </a:r>
          </a:p>
          <a:p>
            <a:r>
              <a:rPr lang="en-US" dirty="0"/>
              <a:t>concern to become and remain well-informed</a:t>
            </a:r>
          </a:p>
          <a:p>
            <a:r>
              <a:rPr lang="en-US" dirty="0"/>
              <a:t>alertness to opportunities to use critical thinking</a:t>
            </a:r>
          </a:p>
          <a:p>
            <a:r>
              <a:rPr lang="en-US" dirty="0"/>
              <a:t>self-confidence in one’s own abilities to reason</a:t>
            </a:r>
          </a:p>
          <a:p>
            <a:r>
              <a:rPr lang="en-US" dirty="0"/>
              <a:t>open-mindedness regarding divergent world views</a:t>
            </a:r>
          </a:p>
          <a:p>
            <a:r>
              <a:rPr lang="en-US" dirty="0"/>
              <a:t>flexibility in considering alternatives and opinions</a:t>
            </a:r>
          </a:p>
          <a:p>
            <a:r>
              <a:rPr lang="en-US" dirty="0"/>
              <a:t>understanding of the opinions of other people</a:t>
            </a:r>
          </a:p>
          <a:p>
            <a:r>
              <a:rPr lang="en-US" dirty="0"/>
              <a:t>fair-mindedness in appraising reasoning</a:t>
            </a:r>
          </a:p>
          <a:p>
            <a:r>
              <a:rPr lang="en-US" dirty="0"/>
              <a:t>honesty in facing one’s own biases, prejudices, stereotypes, or egocentric tendencies</a:t>
            </a:r>
          </a:p>
          <a:p>
            <a:r>
              <a:rPr lang="en-US" dirty="0"/>
              <a:t>prudence in suspending, making or altering judgments</a:t>
            </a:r>
          </a:p>
          <a:p>
            <a:r>
              <a:rPr lang="en-US" dirty="0"/>
              <a:t>willingness to reconsider and revise views where honest reflection suggests that change is warranted</a:t>
            </a:r>
          </a:p>
          <a:p>
            <a:pPr marL="0" indent="0" algn="r">
              <a:buNone/>
            </a:pPr>
            <a:r>
              <a:rPr lang="en-US" dirty="0"/>
              <a:t>~American Philosophical Association Delphi Report (1990) </a:t>
            </a:r>
          </a:p>
        </p:txBody>
      </p:sp>
    </p:spTree>
    <p:extLst>
      <p:ext uri="{BB962C8B-B14F-4D97-AF65-F5344CB8AC3E}">
        <p14:creationId xmlns:p14="http://schemas.microsoft.com/office/powerpoint/2010/main" val="354751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BASIS FOR THIS LECTURE</a:t>
            </a:r>
          </a:p>
        </p:txBody>
      </p:sp>
      <p:sp>
        <p:nvSpPr>
          <p:cNvPr id="6" name="Text Placeholder 5"/>
          <p:cNvSpPr>
            <a:spLocks noGrp="1"/>
          </p:cNvSpPr>
          <p:nvPr>
            <p:ph type="body" idx="1"/>
          </p:nvPr>
        </p:nvSpPr>
        <p:spPr/>
        <p:txBody>
          <a:bodyPr>
            <a:normAutofit/>
          </a:bodyPr>
          <a:lstStyle/>
          <a:p>
            <a:r>
              <a:rPr lang="en-US" sz="2800" dirty="0"/>
              <a:t>Introduction to Critical Thinking</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716159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result of critical thinking?</a:t>
            </a:r>
          </a:p>
        </p:txBody>
      </p:sp>
      <p:sp>
        <p:nvSpPr>
          <p:cNvPr id="3" name="Content Placeholder 2"/>
          <p:cNvSpPr>
            <a:spLocks noGrp="1"/>
          </p:cNvSpPr>
          <p:nvPr>
            <p:ph idx="1"/>
          </p:nvPr>
        </p:nvSpPr>
        <p:spPr>
          <a:xfrm>
            <a:off x="838200" y="1589903"/>
            <a:ext cx="10515600" cy="4777946"/>
          </a:xfrm>
        </p:spPr>
        <p:txBody>
          <a:bodyPr>
            <a:normAutofit fontScale="92500" lnSpcReduction="10000"/>
          </a:bodyPr>
          <a:lstStyle/>
          <a:p>
            <a:pPr marL="0" indent="0">
              <a:buNone/>
            </a:pPr>
            <a:r>
              <a:rPr lang="en-US" b="1" dirty="0"/>
              <a:t>A well-cultivated critical thinker:</a:t>
            </a:r>
            <a:endParaRPr lang="en-US" dirty="0"/>
          </a:p>
          <a:p>
            <a:r>
              <a:rPr lang="en-US" dirty="0"/>
              <a:t>Raises vital questions and problems, formulating them clearly and precisely</a:t>
            </a:r>
          </a:p>
          <a:p>
            <a:r>
              <a:rPr lang="en-US" dirty="0"/>
              <a:t>Gathers and assesses relevant information, using abstract ideas to interpret it effectively</a:t>
            </a:r>
          </a:p>
          <a:p>
            <a:r>
              <a:rPr lang="en-US" dirty="0"/>
              <a:t>Comes to well-reasoned conclusions and solutions, testing them against relevant criteria and standards</a:t>
            </a:r>
          </a:p>
          <a:p>
            <a:r>
              <a:rPr lang="en-US" dirty="0"/>
              <a:t>Thinks open-mindedly within alternative systems of thought, recognizing and assessing, as needs be, their assumptions, implications, and practical consequences</a:t>
            </a:r>
          </a:p>
          <a:p>
            <a:r>
              <a:rPr lang="en-US" dirty="0"/>
              <a:t>Communicates effectively with others in figuring out solutions to complex problems</a:t>
            </a:r>
          </a:p>
          <a:p>
            <a:pPr marL="0" indent="0" algn="r">
              <a:buNone/>
            </a:pPr>
            <a:r>
              <a:rPr lang="en-US" dirty="0"/>
              <a:t>~ The Foundation for Critical Thinking</a:t>
            </a:r>
          </a:p>
          <a:p>
            <a:endParaRPr lang="en-US" dirty="0"/>
          </a:p>
        </p:txBody>
      </p:sp>
    </p:spTree>
    <p:extLst>
      <p:ext uri="{BB962C8B-B14F-4D97-AF65-F5344CB8AC3E}">
        <p14:creationId xmlns:p14="http://schemas.microsoft.com/office/powerpoint/2010/main" val="433482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Focus of Critical Thinking</a:t>
            </a:r>
          </a:p>
        </p:txBody>
      </p:sp>
      <p:sp>
        <p:nvSpPr>
          <p:cNvPr id="6" name="Content Placeholder 5"/>
          <p:cNvSpPr>
            <a:spLocks noGrp="1"/>
          </p:cNvSpPr>
          <p:nvPr>
            <p:ph idx="1"/>
          </p:nvPr>
        </p:nvSpPr>
        <p:spPr>
          <a:xfrm>
            <a:off x="4870580" y="1825625"/>
            <a:ext cx="6483219" cy="4351338"/>
          </a:xfrm>
        </p:spPr>
        <p:txBody>
          <a:bodyPr>
            <a:normAutofit/>
          </a:bodyPr>
          <a:lstStyle/>
          <a:p>
            <a:pPr>
              <a:lnSpc>
                <a:spcPct val="100000"/>
              </a:lnSpc>
            </a:pPr>
            <a:r>
              <a:rPr lang="en-US" sz="3200" b="1" dirty="0"/>
              <a:t>Critical thinking </a:t>
            </a:r>
            <a:r>
              <a:rPr lang="en-US" sz="3200" dirty="0"/>
              <a:t>includes a variety of deliberative processes aimed at making wise decisions about what to believe and do, processes that center on evaluation of arguments...</a:t>
            </a:r>
          </a:p>
          <a:p>
            <a:pPr marL="0" indent="0" algn="r">
              <a:buNone/>
            </a:pPr>
            <a:r>
              <a:rPr lang="en-US" sz="3200" dirty="0"/>
              <a:t>~Moore &amp; Parker</a:t>
            </a:r>
          </a:p>
        </p:txBody>
      </p:sp>
      <p:pic>
        <p:nvPicPr>
          <p:cNvPr id="7" name="Picture 6"/>
          <p:cNvPicPr>
            <a:picLocks noChangeAspect="1"/>
          </p:cNvPicPr>
          <p:nvPr/>
        </p:nvPicPr>
        <p:blipFill>
          <a:blip r:embed="rId2"/>
          <a:stretch>
            <a:fillRect/>
          </a:stretch>
        </p:blipFill>
        <p:spPr>
          <a:xfrm>
            <a:off x="982636" y="1825625"/>
            <a:ext cx="3637443" cy="4572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02667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HISTORY</a:t>
            </a:r>
          </a:p>
        </p:txBody>
      </p:sp>
      <p:sp>
        <p:nvSpPr>
          <p:cNvPr id="6" name="Text Placeholder 5"/>
          <p:cNvSpPr>
            <a:spLocks noGrp="1"/>
          </p:cNvSpPr>
          <p:nvPr>
            <p:ph type="body" idx="1"/>
          </p:nvPr>
        </p:nvSpPr>
        <p:spPr/>
        <p:txBody>
          <a:bodyPr>
            <a:normAutofit/>
          </a:bodyPr>
          <a:lstStyle/>
          <a:p>
            <a:r>
              <a:rPr lang="en-US" sz="2800" dirty="0"/>
              <a:t>Introduction to Critical Thinking</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28146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Roots of Critical Thinking</a:t>
            </a:r>
          </a:p>
        </p:txBody>
      </p:sp>
      <p:sp>
        <p:nvSpPr>
          <p:cNvPr id="5" name="Content Placeholder 4"/>
          <p:cNvSpPr>
            <a:spLocks noGrp="1"/>
          </p:cNvSpPr>
          <p:nvPr>
            <p:ph idx="1"/>
          </p:nvPr>
        </p:nvSpPr>
        <p:spPr>
          <a:xfrm>
            <a:off x="904102" y="1809149"/>
            <a:ext cx="3497317" cy="2202678"/>
          </a:xfrm>
        </p:spPr>
        <p:txBody>
          <a:bodyPr>
            <a:normAutofit fontScale="92500"/>
          </a:bodyPr>
          <a:lstStyle/>
          <a:p>
            <a:pPr>
              <a:lnSpc>
                <a:spcPct val="100000"/>
              </a:lnSpc>
              <a:spcBef>
                <a:spcPts val="0"/>
              </a:spcBef>
            </a:pPr>
            <a:r>
              <a:rPr lang="en-US" dirty="0"/>
              <a:t>The intellectual roots of critical thinking are as ancient as its etymology, traceable, ultimately, to the</a:t>
            </a:r>
          </a:p>
          <a:p>
            <a:endParaRPr lang="en-US" dirty="0"/>
          </a:p>
        </p:txBody>
      </p:sp>
      <p:pic>
        <p:nvPicPr>
          <p:cNvPr id="6" name="Picture 5"/>
          <p:cNvPicPr>
            <a:picLocks noChangeAspect="1"/>
          </p:cNvPicPr>
          <p:nvPr/>
        </p:nvPicPr>
        <p:blipFill>
          <a:blip r:embed="rId2"/>
          <a:stretch>
            <a:fillRect/>
          </a:stretch>
        </p:blipFill>
        <p:spPr>
          <a:xfrm>
            <a:off x="4401419" y="1866814"/>
            <a:ext cx="6952381" cy="1904762"/>
          </a:xfrm>
          <a:prstGeom prst="rect">
            <a:avLst/>
          </a:prstGeom>
        </p:spPr>
      </p:pic>
      <p:sp>
        <p:nvSpPr>
          <p:cNvPr id="7" name="Rectangle 6"/>
          <p:cNvSpPr/>
          <p:nvPr/>
        </p:nvSpPr>
        <p:spPr>
          <a:xfrm>
            <a:off x="1103870" y="3771576"/>
            <a:ext cx="10249930" cy="2492990"/>
          </a:xfrm>
          <a:prstGeom prst="rect">
            <a:avLst/>
          </a:prstGeom>
        </p:spPr>
        <p:txBody>
          <a:bodyPr wrap="square">
            <a:spAutoFit/>
          </a:bodyPr>
          <a:lstStyle/>
          <a:p>
            <a:pPr>
              <a:lnSpc>
                <a:spcPct val="100000"/>
              </a:lnSpc>
              <a:spcBef>
                <a:spcPts val="0"/>
              </a:spcBef>
            </a:pPr>
            <a:r>
              <a:rPr lang="en-US" sz="2600" dirty="0"/>
              <a:t>teaching practice and vision of Socrates 2,500 years ago who discovered by a method of probing questioning that people could not rationally justify their confident claims to knowledge. Confused meanings, inadequate evidence, or self-contradictory beliefs often lurked beneath smooth but largely empty rhetoric. </a:t>
            </a:r>
          </a:p>
          <a:p>
            <a:pPr algn="r"/>
            <a:r>
              <a:rPr lang="en-US" sz="2600" dirty="0"/>
              <a:t>~ The Foundation for Critical Thinking</a:t>
            </a:r>
          </a:p>
        </p:txBody>
      </p:sp>
    </p:spTree>
    <p:extLst>
      <p:ext uri="{BB962C8B-B14F-4D97-AF65-F5344CB8AC3E}">
        <p14:creationId xmlns:p14="http://schemas.microsoft.com/office/powerpoint/2010/main" val="70648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considered the father of modern day critical thinking?</a:t>
            </a:r>
          </a:p>
        </p:txBody>
      </p:sp>
      <p:sp>
        <p:nvSpPr>
          <p:cNvPr id="3" name="Content Placeholder 2"/>
          <p:cNvSpPr>
            <a:spLocks noGrp="1"/>
          </p:cNvSpPr>
          <p:nvPr>
            <p:ph idx="1"/>
          </p:nvPr>
        </p:nvSpPr>
        <p:spPr>
          <a:xfrm>
            <a:off x="838200" y="1825625"/>
            <a:ext cx="7959811" cy="4351338"/>
          </a:xfrm>
        </p:spPr>
        <p:txBody>
          <a:bodyPr/>
          <a:lstStyle/>
          <a:p>
            <a:pPr>
              <a:lnSpc>
                <a:spcPct val="100000"/>
              </a:lnSpc>
            </a:pPr>
            <a:r>
              <a:rPr lang="en-US" dirty="0"/>
              <a:t>The philosopher </a:t>
            </a:r>
            <a:r>
              <a:rPr lang="en-US" b="1" dirty="0"/>
              <a:t>John Dewey</a:t>
            </a:r>
            <a:r>
              <a:rPr lang="en-US" dirty="0"/>
              <a:t>, often considered the father of modern day critical thinking, defines critical thinking as: “Active, persistent, careful consideration of a belief or supposed form of knowledge in light of the grounds that support it and the further conclusions to which it tends” (Dewey, 1933, p. 9).</a:t>
            </a:r>
          </a:p>
        </p:txBody>
      </p:sp>
      <p:pic>
        <p:nvPicPr>
          <p:cNvPr id="4" name="Picture 3"/>
          <p:cNvPicPr>
            <a:picLocks noChangeAspect="1"/>
          </p:cNvPicPr>
          <p:nvPr/>
        </p:nvPicPr>
        <p:blipFill>
          <a:blip r:embed="rId2"/>
          <a:stretch>
            <a:fillRect/>
          </a:stretch>
        </p:blipFill>
        <p:spPr>
          <a:xfrm>
            <a:off x="8903689" y="1825624"/>
            <a:ext cx="2346960" cy="3200400"/>
          </a:xfrm>
          <a:prstGeom prst="rect">
            <a:avLst/>
          </a:prstGeom>
          <a:ln>
            <a:solidFill>
              <a:schemeClr val="tx1"/>
            </a:solidFill>
          </a:ln>
        </p:spPr>
      </p:pic>
      <p:sp>
        <p:nvSpPr>
          <p:cNvPr id="5" name="TextBox 4"/>
          <p:cNvSpPr txBox="1"/>
          <p:nvPr/>
        </p:nvSpPr>
        <p:spPr>
          <a:xfrm>
            <a:off x="8903689" y="5026024"/>
            <a:ext cx="2415726" cy="369332"/>
          </a:xfrm>
          <a:prstGeom prst="rect">
            <a:avLst/>
          </a:prstGeom>
          <a:noFill/>
        </p:spPr>
        <p:txBody>
          <a:bodyPr wrap="none" rtlCol="0">
            <a:spAutoFit/>
          </a:bodyPr>
          <a:lstStyle/>
          <a:p>
            <a:r>
              <a:rPr lang="en-US" dirty="0"/>
              <a:t>John Dewey, 1859-1952</a:t>
            </a:r>
          </a:p>
        </p:txBody>
      </p:sp>
    </p:spTree>
    <p:extLst>
      <p:ext uri="{BB962C8B-B14F-4D97-AF65-F5344CB8AC3E}">
        <p14:creationId xmlns:p14="http://schemas.microsoft.com/office/powerpoint/2010/main" val="2507236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Collective Contribution of the History of Critical Thought</a:t>
            </a:r>
          </a:p>
        </p:txBody>
      </p:sp>
      <p:sp>
        <p:nvSpPr>
          <p:cNvPr id="4" name="Rectangle 1"/>
          <p:cNvSpPr>
            <a:spLocks noGrp="1" noChangeArrowheads="1"/>
          </p:cNvSpPr>
          <p:nvPr>
            <p:ph idx="1"/>
          </p:nvPr>
        </p:nvSpPr>
        <p:spPr bwMode="auto">
          <a:xfrm>
            <a:off x="838200" y="1899525"/>
            <a:ext cx="10793627" cy="41716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77744"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ts val="0"/>
              </a:spcBef>
              <a:spcAft>
                <a:spcPts val="600"/>
              </a:spcAft>
              <a:buClrTx/>
              <a:buSzTx/>
              <a:buFontTx/>
              <a:buNone/>
              <a:tabLst/>
            </a:pPr>
            <a:r>
              <a:rPr kumimoji="0" lang="en-US" altLang="en-US" sz="2400" b="0" i="0" u="none" strike="noStrike" cap="none" normalizeH="0" baseline="0" dirty="0">
                <a:ln>
                  <a:noFill/>
                </a:ln>
                <a:solidFill>
                  <a:srgbClr val="000000"/>
                </a:solidFill>
                <a:effectLst/>
                <a:cs typeface="Arial" panose="020B0604020202020204" pitchFamily="34" charset="0"/>
              </a:rPr>
              <a:t>The basic questions of Socrates can now be much more powerfully and focally framed and used. In every domain of human thought… it is now possible to question:</a:t>
            </a:r>
            <a:endParaRPr kumimoji="0" lang="en-US" altLang="en-US" sz="2400" b="0" i="0" u="none" strike="noStrike" cap="none" normalizeH="0" baseline="0" dirty="0">
              <a:ln>
                <a:noFill/>
              </a:ln>
              <a:solidFill>
                <a:schemeClr val="tx1"/>
              </a:solidFill>
              <a:effectLst/>
            </a:endParaRPr>
          </a:p>
          <a:p>
            <a:pPr marL="365760" marR="0" lvl="0" indent="-27432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0000"/>
                </a:solidFill>
                <a:effectLst/>
                <a:cs typeface="Arial" panose="020B0604020202020204" pitchFamily="34" charset="0"/>
              </a:rPr>
              <a:t>ends and objectives,</a:t>
            </a:r>
            <a:endParaRPr kumimoji="0" lang="en-US" altLang="en-US" sz="2400" b="0" i="0" u="none" strike="noStrike" cap="none" normalizeH="0" baseline="0" dirty="0">
              <a:ln>
                <a:noFill/>
              </a:ln>
              <a:solidFill>
                <a:srgbClr val="000000"/>
              </a:solidFill>
              <a:effectLst/>
            </a:endParaRPr>
          </a:p>
          <a:p>
            <a:pPr marL="365760" marR="0" lvl="0" indent="-27432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0000"/>
                </a:solidFill>
                <a:effectLst/>
                <a:cs typeface="Arial" panose="020B0604020202020204" pitchFamily="34" charset="0"/>
              </a:rPr>
              <a:t>the status and wording of questions,</a:t>
            </a:r>
            <a:endParaRPr kumimoji="0" lang="en-US" altLang="en-US" sz="2400" b="0" i="0" u="none" strike="noStrike" cap="none" normalizeH="0" baseline="0" dirty="0">
              <a:ln>
                <a:noFill/>
              </a:ln>
              <a:solidFill>
                <a:srgbClr val="000000"/>
              </a:solidFill>
              <a:effectLst/>
            </a:endParaRPr>
          </a:p>
          <a:p>
            <a:pPr marL="365760" marR="0" lvl="0" indent="-27432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0000"/>
                </a:solidFill>
                <a:effectLst/>
                <a:cs typeface="Arial" panose="020B0604020202020204" pitchFamily="34" charset="0"/>
              </a:rPr>
              <a:t>the sources of information and fact,</a:t>
            </a:r>
            <a:endParaRPr kumimoji="0" lang="en-US" altLang="en-US" sz="2400" b="0" i="0" u="none" strike="noStrike" cap="none" normalizeH="0" baseline="0" dirty="0">
              <a:ln>
                <a:noFill/>
              </a:ln>
              <a:solidFill>
                <a:srgbClr val="000000"/>
              </a:solidFill>
              <a:effectLst/>
            </a:endParaRPr>
          </a:p>
          <a:p>
            <a:pPr marL="365760" marR="0" lvl="0" indent="-27432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0000"/>
                </a:solidFill>
                <a:effectLst/>
                <a:cs typeface="Arial" panose="020B0604020202020204" pitchFamily="34" charset="0"/>
              </a:rPr>
              <a:t>the method and quality of information collection,</a:t>
            </a:r>
            <a:endParaRPr kumimoji="0" lang="en-US" altLang="en-US" sz="2400" b="0" i="0" u="none" strike="noStrike" cap="none" normalizeH="0" baseline="0" dirty="0">
              <a:ln>
                <a:noFill/>
              </a:ln>
              <a:solidFill>
                <a:srgbClr val="000000"/>
              </a:solidFill>
              <a:effectLst/>
            </a:endParaRPr>
          </a:p>
          <a:p>
            <a:pPr marL="365760" marR="0" lvl="0" indent="-27432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0000"/>
                </a:solidFill>
                <a:effectLst/>
                <a:cs typeface="Arial" panose="020B0604020202020204" pitchFamily="34" charset="0"/>
              </a:rPr>
              <a:t>the mode of judgment and reasoning used,</a:t>
            </a:r>
            <a:endParaRPr kumimoji="0" lang="en-US" altLang="en-US" sz="2400" b="0" i="0" u="none" strike="noStrike" cap="none" normalizeH="0" baseline="0" dirty="0">
              <a:ln>
                <a:noFill/>
              </a:ln>
              <a:solidFill>
                <a:srgbClr val="000000"/>
              </a:solidFill>
              <a:effectLst/>
            </a:endParaRPr>
          </a:p>
          <a:p>
            <a:pPr marL="365760" marR="0" lvl="0" indent="-27432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0000"/>
                </a:solidFill>
                <a:effectLst/>
                <a:cs typeface="Arial" panose="020B0604020202020204" pitchFamily="34" charset="0"/>
              </a:rPr>
              <a:t>the concepts that make that reasoning possible,</a:t>
            </a:r>
            <a:endParaRPr kumimoji="0" lang="en-US" altLang="en-US" sz="2400" b="0" i="0" u="none" strike="noStrike" cap="none" normalizeH="0" baseline="0" dirty="0">
              <a:ln>
                <a:noFill/>
              </a:ln>
              <a:solidFill>
                <a:srgbClr val="000000"/>
              </a:solidFill>
              <a:effectLst/>
            </a:endParaRPr>
          </a:p>
          <a:p>
            <a:pPr marL="365760" marR="0" lvl="0" indent="-27432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0000"/>
                </a:solidFill>
                <a:effectLst/>
                <a:cs typeface="Arial" panose="020B0604020202020204" pitchFamily="34" charset="0"/>
              </a:rPr>
              <a:t>the assumptions that underlie concepts in use,</a:t>
            </a:r>
            <a:endParaRPr kumimoji="0" lang="en-US" altLang="en-US" sz="2400" b="0" i="0" u="none" strike="noStrike" cap="none" normalizeH="0" baseline="0" dirty="0">
              <a:ln>
                <a:noFill/>
              </a:ln>
              <a:solidFill>
                <a:srgbClr val="000000"/>
              </a:solidFill>
              <a:effectLst/>
            </a:endParaRPr>
          </a:p>
          <a:p>
            <a:pPr marL="365760" marR="0" lvl="0" indent="-27432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0000"/>
                </a:solidFill>
                <a:effectLst/>
                <a:cs typeface="Arial" panose="020B0604020202020204" pitchFamily="34" charset="0"/>
              </a:rPr>
              <a:t>the implications that follow from their use, and</a:t>
            </a:r>
            <a:endParaRPr kumimoji="0" lang="en-US" altLang="en-US" sz="2400" b="0" i="0" u="none" strike="noStrike" cap="none" normalizeH="0" baseline="0" dirty="0">
              <a:ln>
                <a:noFill/>
              </a:ln>
              <a:solidFill>
                <a:srgbClr val="000000"/>
              </a:solidFill>
              <a:effectLst/>
            </a:endParaRPr>
          </a:p>
          <a:p>
            <a:pPr marL="365760" marR="0" lvl="0" indent="-27432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dirty="0">
                <a:ln>
                  <a:noFill/>
                </a:ln>
                <a:solidFill>
                  <a:srgbClr val="000000"/>
                </a:solidFill>
                <a:effectLst/>
                <a:cs typeface="Arial" panose="020B0604020202020204" pitchFamily="34" charset="0"/>
              </a:rPr>
              <a:t>the point of view or frame of reference within which reasoning takes place</a:t>
            </a:r>
            <a:endParaRPr kumimoji="0" lang="en-US" alt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60669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CRITICAL THINKING PROCESS</a:t>
            </a:r>
          </a:p>
        </p:txBody>
      </p:sp>
      <p:sp>
        <p:nvSpPr>
          <p:cNvPr id="6" name="Text Placeholder 5"/>
          <p:cNvSpPr>
            <a:spLocks noGrp="1"/>
          </p:cNvSpPr>
          <p:nvPr>
            <p:ph type="body" idx="1"/>
          </p:nvPr>
        </p:nvSpPr>
        <p:spPr/>
        <p:txBody>
          <a:bodyPr>
            <a:normAutofit/>
          </a:bodyPr>
          <a:lstStyle/>
          <a:p>
            <a:r>
              <a:rPr lang="en-US" sz="2800" dirty="0"/>
              <a:t>Introduction to Critical Thinking</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1858652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critical thinking model?</a:t>
            </a:r>
          </a:p>
        </p:txBody>
      </p:sp>
      <p:sp>
        <p:nvSpPr>
          <p:cNvPr id="3" name="Content Placeholder 2"/>
          <p:cNvSpPr>
            <a:spLocks noGrp="1"/>
          </p:cNvSpPr>
          <p:nvPr>
            <p:ph idx="1"/>
          </p:nvPr>
        </p:nvSpPr>
        <p:spPr/>
        <p:txBody>
          <a:bodyPr/>
          <a:lstStyle/>
          <a:p>
            <a:pPr>
              <a:lnSpc>
                <a:spcPct val="100000"/>
              </a:lnSpc>
              <a:spcBef>
                <a:spcPts val="0"/>
              </a:spcBef>
            </a:pPr>
            <a:r>
              <a:rPr lang="en-US" b="1" dirty="0"/>
              <a:t>Critical thinking</a:t>
            </a:r>
            <a:r>
              <a:rPr lang="en-US" dirty="0"/>
              <a:t> is that mode of </a:t>
            </a:r>
            <a:r>
              <a:rPr lang="en-US" b="1" dirty="0"/>
              <a:t>thinking</a:t>
            </a:r>
            <a:r>
              <a:rPr lang="en-US" dirty="0"/>
              <a:t> – about any subject, content, or problem — in which the </a:t>
            </a:r>
            <a:r>
              <a:rPr lang="en-US" b="1" dirty="0"/>
              <a:t>thinker</a:t>
            </a:r>
            <a:r>
              <a:rPr lang="en-US" dirty="0"/>
              <a:t> improves the quality of his or her </a:t>
            </a:r>
            <a:r>
              <a:rPr lang="en-US" b="1" dirty="0"/>
              <a:t>thinking</a:t>
            </a:r>
            <a:r>
              <a:rPr lang="en-US" dirty="0"/>
              <a:t> by skillfully taking charge of the structures inherent in </a:t>
            </a:r>
            <a:r>
              <a:rPr lang="en-US" b="1" dirty="0"/>
              <a:t>thinking</a:t>
            </a:r>
            <a:r>
              <a:rPr lang="en-US" dirty="0"/>
              <a:t> and imposing intellectual standards upon them.</a:t>
            </a:r>
          </a:p>
          <a:p>
            <a:pPr marL="0" indent="0" algn="r">
              <a:buNone/>
            </a:pPr>
            <a:r>
              <a:rPr lang="en-US" dirty="0"/>
              <a:t>~ The Foundation for Critical Thinking</a:t>
            </a:r>
          </a:p>
          <a:p>
            <a:pPr marL="0" indent="0" algn="r">
              <a:buNone/>
            </a:pPr>
            <a:r>
              <a:rPr lang="en-US" dirty="0"/>
              <a:t> </a:t>
            </a:r>
          </a:p>
          <a:p>
            <a:pPr marL="0" indent="0">
              <a:buNone/>
            </a:pPr>
            <a:endParaRPr lang="en-US" dirty="0"/>
          </a:p>
        </p:txBody>
      </p:sp>
    </p:spTree>
    <p:extLst>
      <p:ext uri="{BB962C8B-B14F-4D97-AF65-F5344CB8AC3E}">
        <p14:creationId xmlns:p14="http://schemas.microsoft.com/office/powerpoint/2010/main" val="1983861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six steps of critical thinking?</a:t>
            </a:r>
          </a:p>
        </p:txBody>
      </p:sp>
      <p:sp>
        <p:nvSpPr>
          <p:cNvPr id="3" name="Content Placeholder 2"/>
          <p:cNvSpPr>
            <a:spLocks noGrp="1"/>
          </p:cNvSpPr>
          <p:nvPr>
            <p:ph idx="1"/>
          </p:nvPr>
        </p:nvSpPr>
        <p:spPr/>
        <p:txBody>
          <a:bodyPr/>
          <a:lstStyle/>
          <a:p>
            <a:r>
              <a:rPr lang="en-US" dirty="0"/>
              <a:t>Step 1: ORGANISE INFORMATION. We have no difficulty in locating information. ...</a:t>
            </a:r>
          </a:p>
          <a:p>
            <a:r>
              <a:rPr lang="en-US" dirty="0"/>
              <a:t>Step 2: STRUCTURE REASONING. ...</a:t>
            </a:r>
          </a:p>
          <a:p>
            <a:r>
              <a:rPr lang="en-US" dirty="0"/>
              <a:t>Step 3: CONSIDER EVIDENCE. ...</a:t>
            </a:r>
          </a:p>
          <a:p>
            <a:r>
              <a:rPr lang="en-US" dirty="0"/>
              <a:t>Step 4: IDENTIFY ASSUMPTIONS. ...</a:t>
            </a:r>
          </a:p>
          <a:p>
            <a:r>
              <a:rPr lang="en-US" dirty="0"/>
              <a:t>Step 5: EVALUATE ARGUMENTS. ...</a:t>
            </a:r>
          </a:p>
          <a:p>
            <a:r>
              <a:rPr lang="en-US" dirty="0"/>
              <a:t>Step 6: COMMUNICATE CONCLUSION.</a:t>
            </a:r>
          </a:p>
        </p:txBody>
      </p:sp>
    </p:spTree>
    <p:extLst>
      <p:ext uri="{BB962C8B-B14F-4D97-AF65-F5344CB8AC3E}">
        <p14:creationId xmlns:p14="http://schemas.microsoft.com/office/powerpoint/2010/main" val="3727882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481"/>
          <a:stretch/>
        </p:blipFill>
        <p:spPr>
          <a:xfrm>
            <a:off x="972191" y="9952"/>
            <a:ext cx="10198318" cy="6838095"/>
          </a:xfrm>
          <a:prstGeom prst="rect">
            <a:avLst/>
          </a:prstGeom>
        </p:spPr>
      </p:pic>
    </p:spTree>
    <p:extLst>
      <p:ext uri="{BB962C8B-B14F-4D97-AF65-F5344CB8AC3E}">
        <p14:creationId xmlns:p14="http://schemas.microsoft.com/office/powerpoint/2010/main" val="104305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BOK3 Outcomes</a:t>
            </a:r>
            <a:endParaRPr lang="en-US" dirty="0"/>
          </a:p>
        </p:txBody>
      </p:sp>
      <p:sp>
        <p:nvSpPr>
          <p:cNvPr id="4" name="Content Placeholder 3"/>
          <p:cNvSpPr>
            <a:spLocks noGrp="1"/>
          </p:cNvSpPr>
          <p:nvPr>
            <p:ph sz="half" idx="1"/>
          </p:nvPr>
        </p:nvSpPr>
        <p:spPr>
          <a:xfrm>
            <a:off x="1352010" y="1589568"/>
            <a:ext cx="3687324" cy="4525963"/>
          </a:xfrm>
        </p:spPr>
        <p:txBody>
          <a:bodyPr>
            <a:normAutofit fontScale="85000" lnSpcReduction="20000"/>
          </a:bodyPr>
          <a:lstStyle/>
          <a:p>
            <a:pPr marL="514350" indent="-514350">
              <a:buFont typeface="+mj-lt"/>
              <a:buAutoNum type="arabicPeriod"/>
            </a:pPr>
            <a:r>
              <a:rPr lang="en-US" dirty="0"/>
              <a:t>Mathematics</a:t>
            </a:r>
          </a:p>
          <a:p>
            <a:pPr marL="514350" indent="-514350">
              <a:buFont typeface="+mj-lt"/>
              <a:buAutoNum type="arabicPeriod"/>
            </a:pPr>
            <a:r>
              <a:rPr lang="en-US" dirty="0"/>
              <a:t>Natural Sciences</a:t>
            </a:r>
          </a:p>
          <a:p>
            <a:pPr marL="514350" indent="-514350">
              <a:buFont typeface="+mj-lt"/>
              <a:buAutoNum type="arabicPeriod"/>
            </a:pPr>
            <a:r>
              <a:rPr lang="en-US" b="1" dirty="0">
                <a:solidFill>
                  <a:srgbClr val="0000FF"/>
                </a:solidFill>
              </a:rPr>
              <a:t>Social Sciences</a:t>
            </a:r>
          </a:p>
          <a:p>
            <a:pPr marL="514350" indent="-514350">
              <a:buFont typeface="+mj-lt"/>
              <a:buAutoNum type="arabicPeriod"/>
            </a:pPr>
            <a:r>
              <a:rPr lang="en-US" dirty="0"/>
              <a:t>Humanities</a:t>
            </a:r>
          </a:p>
          <a:p>
            <a:pPr marL="514350" indent="-514350">
              <a:buFont typeface="+mj-lt"/>
              <a:buAutoNum type="arabicPeriod"/>
            </a:pPr>
            <a:r>
              <a:rPr lang="en-US" dirty="0"/>
              <a:t>Materials Science</a:t>
            </a:r>
          </a:p>
          <a:p>
            <a:pPr marL="514350" indent="-514350">
              <a:buFont typeface="+mj-lt"/>
              <a:buAutoNum type="arabicPeriod"/>
            </a:pPr>
            <a:r>
              <a:rPr lang="en-US" dirty="0"/>
              <a:t>Engineering Mechanics</a:t>
            </a:r>
          </a:p>
          <a:p>
            <a:pPr marL="514350" indent="-514350">
              <a:buFont typeface="+mj-lt"/>
              <a:buAutoNum type="arabicPeriod"/>
            </a:pPr>
            <a:r>
              <a:rPr lang="en-US" dirty="0"/>
              <a:t>Experimental Methods and Data Analysis</a:t>
            </a:r>
          </a:p>
          <a:p>
            <a:pPr marL="514350" indent="-514350">
              <a:buFont typeface="+mj-lt"/>
              <a:buAutoNum type="arabicPeriod"/>
            </a:pPr>
            <a:r>
              <a:rPr lang="en-US" b="1" dirty="0">
                <a:solidFill>
                  <a:srgbClr val="FF0000"/>
                </a:solidFill>
                <a:highlight>
                  <a:srgbClr val="FFFF00"/>
                </a:highlight>
              </a:rPr>
              <a:t>Critical Thinking and Problem Solving</a:t>
            </a:r>
          </a:p>
          <a:p>
            <a:pPr marL="514350" indent="-514350">
              <a:buFont typeface="+mj-lt"/>
              <a:buAutoNum type="arabicPeriod"/>
            </a:pPr>
            <a:r>
              <a:rPr lang="en-US" b="1" dirty="0">
                <a:solidFill>
                  <a:srgbClr val="0000FF"/>
                </a:solidFill>
              </a:rPr>
              <a:t>Project Management</a:t>
            </a:r>
          </a:p>
          <a:p>
            <a:pPr marL="514350" indent="-514350">
              <a:buFont typeface="+mj-lt"/>
              <a:buAutoNum type="arabicPeriod"/>
            </a:pPr>
            <a:r>
              <a:rPr lang="en-US" dirty="0"/>
              <a:t>Engineering Economics</a:t>
            </a:r>
          </a:p>
        </p:txBody>
      </p:sp>
      <p:sp>
        <p:nvSpPr>
          <p:cNvPr id="5" name="Content Placeholder 4"/>
          <p:cNvSpPr>
            <a:spLocks noGrp="1"/>
          </p:cNvSpPr>
          <p:nvPr>
            <p:ph sz="half" idx="2"/>
          </p:nvPr>
        </p:nvSpPr>
        <p:spPr>
          <a:xfrm>
            <a:off x="5367372" y="1589568"/>
            <a:ext cx="4038600" cy="4525963"/>
          </a:xfrm>
        </p:spPr>
        <p:txBody>
          <a:bodyPr>
            <a:normAutofit fontScale="85000" lnSpcReduction="20000"/>
          </a:bodyPr>
          <a:lstStyle/>
          <a:p>
            <a:pPr marL="514350" indent="-514350">
              <a:buFont typeface="+mj-lt"/>
              <a:buAutoNum type="arabicPeriod" startAt="11"/>
            </a:pPr>
            <a:r>
              <a:rPr lang="en-US" dirty="0"/>
              <a:t>Risk and Uncertainty</a:t>
            </a:r>
          </a:p>
          <a:p>
            <a:pPr marL="514350" indent="-514350">
              <a:buFont typeface="+mj-lt"/>
              <a:buAutoNum type="arabicPeriod" startAt="11"/>
            </a:pPr>
            <a:r>
              <a:rPr lang="en-US" dirty="0"/>
              <a:t>Breadth in Civil Engr Areas</a:t>
            </a:r>
          </a:p>
          <a:p>
            <a:pPr marL="514350" indent="-514350">
              <a:buFont typeface="+mj-lt"/>
              <a:buAutoNum type="arabicPeriod" startAt="11"/>
            </a:pPr>
            <a:r>
              <a:rPr lang="en-US" dirty="0"/>
              <a:t>Design</a:t>
            </a:r>
          </a:p>
          <a:p>
            <a:pPr marL="514350" indent="-514350">
              <a:buFont typeface="+mj-lt"/>
              <a:buAutoNum type="arabicPeriod" startAt="11"/>
            </a:pPr>
            <a:r>
              <a:rPr lang="en-US" dirty="0"/>
              <a:t>Technical Depth</a:t>
            </a:r>
          </a:p>
          <a:p>
            <a:pPr marL="514350" indent="-514350">
              <a:buFont typeface="+mj-lt"/>
              <a:buAutoNum type="arabicPeriod" startAt="11"/>
            </a:pPr>
            <a:r>
              <a:rPr lang="en-US" dirty="0"/>
              <a:t>Sustainability</a:t>
            </a:r>
          </a:p>
          <a:p>
            <a:pPr marL="514350" indent="-514350">
              <a:buFont typeface="+mj-lt"/>
              <a:buAutoNum type="arabicPeriod" startAt="11"/>
            </a:pPr>
            <a:r>
              <a:rPr lang="en-US" dirty="0"/>
              <a:t>Communication</a:t>
            </a:r>
          </a:p>
          <a:p>
            <a:pPr marL="514350" indent="-514350">
              <a:buFont typeface="+mj-lt"/>
              <a:buAutoNum type="arabicPeriod" startAt="11"/>
            </a:pPr>
            <a:r>
              <a:rPr lang="en-US" b="1" dirty="0">
                <a:solidFill>
                  <a:srgbClr val="0000FF"/>
                </a:solidFill>
              </a:rPr>
              <a:t>Teamwork and Leadership</a:t>
            </a:r>
          </a:p>
          <a:p>
            <a:pPr marL="514350" indent="-514350">
              <a:buFont typeface="+mj-lt"/>
              <a:buAutoNum type="arabicPeriod" startAt="11"/>
            </a:pPr>
            <a:r>
              <a:rPr lang="en-US" dirty="0"/>
              <a:t>Lifelong Learning</a:t>
            </a:r>
          </a:p>
          <a:p>
            <a:pPr marL="514350" indent="-514350">
              <a:buFont typeface="+mj-lt"/>
              <a:buAutoNum type="arabicPeriod" startAt="11"/>
            </a:pPr>
            <a:r>
              <a:rPr lang="en-US" b="1" dirty="0">
                <a:solidFill>
                  <a:srgbClr val="0000FF"/>
                </a:solidFill>
              </a:rPr>
              <a:t>Professional Attitudes</a:t>
            </a:r>
          </a:p>
          <a:p>
            <a:pPr marL="514350" indent="-514350">
              <a:buFont typeface="+mj-lt"/>
              <a:buAutoNum type="arabicPeriod" startAt="11"/>
            </a:pPr>
            <a:r>
              <a:rPr lang="en-US" b="1" dirty="0">
                <a:solidFill>
                  <a:srgbClr val="0000FF"/>
                </a:solidFill>
              </a:rPr>
              <a:t>Professional Responsibilities</a:t>
            </a:r>
          </a:p>
          <a:p>
            <a:pPr marL="514350" indent="-514350">
              <a:buFont typeface="+mj-lt"/>
              <a:buAutoNum type="arabicPeriod" startAt="11"/>
            </a:pPr>
            <a:r>
              <a:rPr lang="en-US" dirty="0"/>
              <a:t>Ethical Responsibilities</a:t>
            </a:r>
          </a:p>
        </p:txBody>
      </p:sp>
      <p:pic>
        <p:nvPicPr>
          <p:cNvPr id="3" name="Picture 2">
            <a:extLst>
              <a:ext uri="{FF2B5EF4-FFF2-40B4-BE49-F238E27FC236}">
                <a16:creationId xmlns:a16="http://schemas.microsoft.com/office/drawing/2014/main" id="{FCE3851A-24FC-45CC-B43B-688C75A6347D}"/>
              </a:ext>
            </a:extLst>
          </p:cNvPr>
          <p:cNvPicPr>
            <a:picLocks noChangeAspect="1"/>
          </p:cNvPicPr>
          <p:nvPr/>
        </p:nvPicPr>
        <p:blipFill>
          <a:blip r:embed="rId2"/>
          <a:stretch>
            <a:fillRect/>
          </a:stretch>
        </p:blipFill>
        <p:spPr>
          <a:xfrm>
            <a:off x="9919781" y="549274"/>
            <a:ext cx="2082800" cy="2743200"/>
          </a:xfrm>
          <a:prstGeom prst="rect">
            <a:avLst/>
          </a:prstGeom>
        </p:spPr>
      </p:pic>
      <p:sp>
        <p:nvSpPr>
          <p:cNvPr id="6" name="Date Placeholder 5">
            <a:extLst>
              <a:ext uri="{FF2B5EF4-FFF2-40B4-BE49-F238E27FC236}">
                <a16:creationId xmlns:a16="http://schemas.microsoft.com/office/drawing/2014/main" id="{19098A8C-A5E0-40AE-BE36-20FD928D84FC}"/>
              </a:ext>
            </a:extLst>
          </p:cNvPr>
          <p:cNvSpPr>
            <a:spLocks noGrp="1"/>
          </p:cNvSpPr>
          <p:nvPr>
            <p:ph type="dt" sz="half" idx="10"/>
          </p:nvPr>
        </p:nvSpPr>
        <p:spPr/>
        <p:txBody>
          <a:bodyPr/>
          <a:lstStyle/>
          <a:p>
            <a:r>
              <a:rPr lang="en-US"/>
              <a:t>CE 4200</a:t>
            </a:r>
          </a:p>
        </p:txBody>
      </p:sp>
      <p:sp>
        <p:nvSpPr>
          <p:cNvPr id="8" name="Slide Number Placeholder 7">
            <a:extLst>
              <a:ext uri="{FF2B5EF4-FFF2-40B4-BE49-F238E27FC236}">
                <a16:creationId xmlns:a16="http://schemas.microsoft.com/office/drawing/2014/main" id="{DCEE6CEA-4727-448C-98A0-2ECCE70C88C0}"/>
              </a:ext>
            </a:extLst>
          </p:cNvPr>
          <p:cNvSpPr>
            <a:spLocks noGrp="1"/>
          </p:cNvSpPr>
          <p:nvPr>
            <p:ph type="sldNum" sz="quarter" idx="12"/>
          </p:nvPr>
        </p:nvSpPr>
        <p:spPr/>
        <p:txBody>
          <a:bodyPr/>
          <a:lstStyle/>
          <a:p>
            <a:fld id="{17F8E52E-F725-474A-BC80-8ECD2C330047}" type="slidenum">
              <a:rPr lang="en-US" smtClean="0"/>
              <a:pPr/>
              <a:t>3</a:t>
            </a:fld>
            <a:endParaRPr lang="en-US"/>
          </a:p>
        </p:txBody>
      </p:sp>
    </p:spTree>
    <p:extLst>
      <p:ext uri="{BB962C8B-B14F-4D97-AF65-F5344CB8AC3E}">
        <p14:creationId xmlns:p14="http://schemas.microsoft.com/office/powerpoint/2010/main" val="3862780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7 critical thinking skills?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Analyzing. Separating or breaking a whole into parts to discover their nature, functional and relationships. ...</a:t>
            </a:r>
          </a:p>
          <a:p>
            <a:pPr marL="514350" indent="-514350">
              <a:buFont typeface="+mj-lt"/>
              <a:buAutoNum type="arabicPeriod"/>
            </a:pPr>
            <a:r>
              <a:rPr lang="en-US" dirty="0"/>
              <a:t>Applying Standards. ...</a:t>
            </a:r>
          </a:p>
          <a:p>
            <a:pPr marL="514350" indent="-514350">
              <a:buFont typeface="+mj-lt"/>
              <a:buAutoNum type="arabicPeriod"/>
            </a:pPr>
            <a:r>
              <a:rPr lang="en-US" dirty="0"/>
              <a:t>Discriminating. ...</a:t>
            </a:r>
          </a:p>
          <a:p>
            <a:pPr marL="514350" indent="-514350">
              <a:buFont typeface="+mj-lt"/>
              <a:buAutoNum type="arabicPeriod"/>
            </a:pPr>
            <a:r>
              <a:rPr lang="en-US" dirty="0"/>
              <a:t>Information Seeking. ...</a:t>
            </a:r>
          </a:p>
          <a:p>
            <a:pPr marL="514350" indent="-514350">
              <a:buFont typeface="+mj-lt"/>
              <a:buAutoNum type="arabicPeriod"/>
            </a:pPr>
            <a:r>
              <a:rPr lang="en-US" dirty="0"/>
              <a:t>Logical Reasoning. ...</a:t>
            </a:r>
          </a:p>
          <a:p>
            <a:pPr marL="514350" indent="-514350">
              <a:buFont typeface="+mj-lt"/>
              <a:buAutoNum type="arabicPeriod"/>
            </a:pPr>
            <a:r>
              <a:rPr lang="en-US" dirty="0"/>
              <a:t>Predicting. ...</a:t>
            </a:r>
          </a:p>
          <a:p>
            <a:pPr marL="514350" indent="-514350">
              <a:buFont typeface="+mj-lt"/>
              <a:buAutoNum type="arabicPeriod"/>
            </a:pPr>
            <a:r>
              <a:rPr lang="en-US" dirty="0"/>
              <a:t>Transforming Knowledge.</a:t>
            </a:r>
          </a:p>
          <a:p>
            <a:endParaRPr lang="en-US" dirty="0"/>
          </a:p>
        </p:txBody>
      </p:sp>
    </p:spTree>
    <p:extLst>
      <p:ext uri="{BB962C8B-B14F-4D97-AF65-F5344CB8AC3E}">
        <p14:creationId xmlns:p14="http://schemas.microsoft.com/office/powerpoint/2010/main" val="1091551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3542"/>
          <a:stretch/>
        </p:blipFill>
        <p:spPr>
          <a:xfrm>
            <a:off x="881232" y="353517"/>
            <a:ext cx="4951996" cy="6096710"/>
          </a:xfrm>
          <a:prstGeom prst="rect">
            <a:avLst/>
          </a:prstGeom>
        </p:spPr>
      </p:pic>
      <p:sp>
        <p:nvSpPr>
          <p:cNvPr id="7" name="Content Placeholder 6"/>
          <p:cNvSpPr>
            <a:spLocks noGrp="1"/>
          </p:cNvSpPr>
          <p:nvPr>
            <p:ph sz="half" idx="2"/>
          </p:nvPr>
        </p:nvSpPr>
        <p:spPr>
          <a:xfrm>
            <a:off x="6262817" y="1386840"/>
            <a:ext cx="5181600" cy="4816251"/>
          </a:xfrm>
        </p:spPr>
        <p:txBody>
          <a:bodyPr>
            <a:normAutofit/>
          </a:bodyPr>
          <a:lstStyle/>
          <a:p>
            <a:r>
              <a:rPr lang="en-US" dirty="0"/>
              <a:t>The evaluation of our thinking as engineers requires a vocabulary of thinking and reasoning. The intellect requires a voice. </a:t>
            </a:r>
          </a:p>
          <a:p>
            <a:r>
              <a:rPr lang="en-US" dirty="0"/>
              <a:t>Richard Paul and Linda Elder, from the </a:t>
            </a:r>
            <a:r>
              <a:rPr lang="en-US" b="1" dirty="0"/>
              <a:t>Foundation for Critical Thinking</a:t>
            </a:r>
            <a:r>
              <a:rPr lang="en-US" dirty="0"/>
              <a:t>, have proposed a critical thinking model documented in various sources…</a:t>
            </a:r>
          </a:p>
          <a:p>
            <a:pPr marL="0" indent="0">
              <a:buNone/>
            </a:pPr>
            <a:endParaRPr lang="en-US" sz="1600" i="1" dirty="0"/>
          </a:p>
          <a:p>
            <a:pPr marL="0" indent="0">
              <a:buNone/>
            </a:pPr>
            <a:r>
              <a:rPr lang="en-US" sz="1600" i="1" dirty="0"/>
              <a:t>Source: </a:t>
            </a:r>
            <a:r>
              <a:rPr lang="en-US" sz="1600" b="1" dirty="0"/>
              <a:t>Applied Disciplines: A Critical Thinking Model for Engineering</a:t>
            </a:r>
            <a:r>
              <a:rPr lang="en-US" sz="1600" dirty="0"/>
              <a:t> by R. J. </a:t>
            </a:r>
            <a:r>
              <a:rPr lang="en-US" sz="1600" dirty="0" err="1"/>
              <a:t>Niewoehner</a:t>
            </a:r>
            <a:r>
              <a:rPr lang="en-US" sz="1600" dirty="0"/>
              <a:t>, United States Naval Academy, USA</a:t>
            </a:r>
            <a:endParaRPr lang="en-US" dirty="0"/>
          </a:p>
        </p:txBody>
      </p:sp>
    </p:spTree>
    <p:extLst>
      <p:ext uri="{BB962C8B-B14F-4D97-AF65-F5344CB8AC3E}">
        <p14:creationId xmlns:p14="http://schemas.microsoft.com/office/powerpoint/2010/main" val="2282003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practice critical thinking?</a:t>
            </a:r>
          </a:p>
        </p:txBody>
      </p:sp>
      <p:sp>
        <p:nvSpPr>
          <p:cNvPr id="3" name="Content Placeholder 2"/>
          <p:cNvSpPr>
            <a:spLocks noGrp="1"/>
          </p:cNvSpPr>
          <p:nvPr>
            <p:ph idx="1"/>
          </p:nvPr>
        </p:nvSpPr>
        <p:spPr/>
        <p:txBody>
          <a:bodyPr/>
          <a:lstStyle/>
          <a:p>
            <a:pPr marL="514350" indent="-514350">
              <a:buFont typeface="+mj-lt"/>
              <a:buAutoNum type="arabicPeriod"/>
            </a:pPr>
            <a:r>
              <a:rPr lang="en-US" dirty="0"/>
              <a:t>Ask Basic Questions. “The world is complicated. ...</a:t>
            </a:r>
          </a:p>
          <a:p>
            <a:pPr marL="514350" indent="-514350">
              <a:buFont typeface="+mj-lt"/>
              <a:buAutoNum type="arabicPeriod"/>
            </a:pPr>
            <a:r>
              <a:rPr lang="en-US" dirty="0"/>
              <a:t>Question Basic Assumptions. ...</a:t>
            </a:r>
          </a:p>
          <a:p>
            <a:pPr marL="514350" indent="-514350">
              <a:buFont typeface="+mj-lt"/>
              <a:buAutoNum type="arabicPeriod"/>
            </a:pPr>
            <a:r>
              <a:rPr lang="en-US" dirty="0"/>
              <a:t>Be Aware of Your Mental Processes. ...</a:t>
            </a:r>
          </a:p>
          <a:p>
            <a:pPr marL="514350" indent="-514350">
              <a:buFont typeface="+mj-lt"/>
              <a:buAutoNum type="arabicPeriod"/>
            </a:pPr>
            <a:r>
              <a:rPr lang="en-US" dirty="0"/>
              <a:t>Try Reversing Things. ...</a:t>
            </a:r>
          </a:p>
          <a:p>
            <a:pPr marL="514350" indent="-514350">
              <a:buFont typeface="+mj-lt"/>
              <a:buAutoNum type="arabicPeriod"/>
            </a:pPr>
            <a:r>
              <a:rPr lang="en-US" dirty="0"/>
              <a:t>Evaluate the Existing Evidence. ...</a:t>
            </a:r>
          </a:p>
          <a:p>
            <a:pPr marL="514350" indent="-514350">
              <a:buFont typeface="+mj-lt"/>
              <a:buAutoNum type="arabicPeriod"/>
            </a:pPr>
            <a:r>
              <a:rPr lang="en-US" dirty="0"/>
              <a:t>Remember to Think for Yourself. ...</a:t>
            </a:r>
          </a:p>
          <a:p>
            <a:pPr marL="514350" indent="-514350">
              <a:buFont typeface="+mj-lt"/>
              <a:buAutoNum type="arabicPeriod"/>
            </a:pPr>
            <a:r>
              <a:rPr lang="en-US" dirty="0"/>
              <a:t>Understand That No One Thinks Critically 100% of the Time.</a:t>
            </a:r>
          </a:p>
        </p:txBody>
      </p:sp>
    </p:spTree>
    <p:extLst>
      <p:ext uri="{BB962C8B-B14F-4D97-AF65-F5344CB8AC3E}">
        <p14:creationId xmlns:p14="http://schemas.microsoft.com/office/powerpoint/2010/main" val="121786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421016" cy="1325563"/>
          </a:xfrm>
          <a:noFill/>
        </p:spPr>
        <p:txBody>
          <a:bodyPr>
            <a:normAutofit fontScale="90000"/>
          </a:bodyPr>
          <a:lstStyle/>
          <a:p>
            <a:r>
              <a:rPr lang="en-US" sz="4900" dirty="0"/>
              <a:t>Student Exercise</a:t>
            </a:r>
            <a:br>
              <a:rPr lang="en-US" dirty="0"/>
            </a:br>
            <a:r>
              <a:rPr lang="en-US" sz="2400" dirty="0"/>
              <a:t>Practice your critical thinking problem solving and communication skills</a:t>
            </a:r>
          </a:p>
        </p:txBody>
      </p:sp>
      <p:sp>
        <p:nvSpPr>
          <p:cNvPr id="3" name="Content Placeholder 2"/>
          <p:cNvSpPr>
            <a:spLocks noGrp="1"/>
          </p:cNvSpPr>
          <p:nvPr>
            <p:ph idx="1"/>
          </p:nvPr>
        </p:nvSpPr>
        <p:spPr>
          <a:xfrm>
            <a:off x="838200" y="1825624"/>
            <a:ext cx="10349204" cy="4631159"/>
          </a:xfrm>
        </p:spPr>
        <p:txBody>
          <a:bodyPr>
            <a:normAutofit/>
          </a:bodyPr>
          <a:lstStyle/>
          <a:p>
            <a:pPr marL="0" indent="0">
              <a:buNone/>
            </a:pPr>
            <a:r>
              <a:rPr lang="en-US" sz="3200" b="1" dirty="0"/>
              <a:t>RESPOND TO THE FOLLOWING:</a:t>
            </a:r>
          </a:p>
          <a:p>
            <a:pPr marL="0" indent="0">
              <a:lnSpc>
                <a:spcPct val="100000"/>
              </a:lnSpc>
              <a:buNone/>
            </a:pPr>
            <a:r>
              <a:rPr lang="en-US" dirty="0"/>
              <a:t>Sociologist Erving Goffman has pointed out that all social groups, including professions, develop a protective attitude toward members of their group, even when what some of the members do is seen as morally wrong. A sense of loyalty to the group often overrides what they would otherwise deem immoral.</a:t>
            </a:r>
          </a:p>
          <a:p>
            <a:pPr marL="0" indent="0">
              <a:lnSpc>
                <a:spcPct val="100000"/>
              </a:lnSpc>
              <a:buNone/>
            </a:pPr>
            <a:r>
              <a:rPr lang="en-US" dirty="0"/>
              <a:t>Consider the arguments for and against exposing people with whom you are personally close or with whom you have close professional ties. Develop a position on this issue that could serve as a guide for anyone in such a position. </a:t>
            </a:r>
          </a:p>
          <a:p>
            <a:pPr marL="0" indent="0">
              <a:buNone/>
            </a:pPr>
            <a:endParaRPr lang="en-US" sz="3200" dirty="0"/>
          </a:p>
        </p:txBody>
      </p:sp>
      <p:pic>
        <p:nvPicPr>
          <p:cNvPr id="2050" name="Picture 2" descr="Image result for digging deeper"/>
          <p:cNvPicPr>
            <a:picLocks noChangeAspect="1" noChangeArrowheads="1"/>
          </p:cNvPicPr>
          <p:nvPr/>
        </p:nvPicPr>
        <p:blipFill rotWithShape="1">
          <a:blip r:embed="rId2">
            <a:extLst>
              <a:ext uri="{28A0092B-C50C-407E-A947-70E740481C1C}">
                <a14:useLocalDpi xmlns:a14="http://schemas.microsoft.com/office/drawing/2010/main" val="0"/>
              </a:ext>
            </a:extLst>
          </a:blip>
          <a:srcRect t="15904" b="17021"/>
          <a:stretch/>
        </p:blipFill>
        <p:spPr bwMode="auto">
          <a:xfrm>
            <a:off x="8364295" y="365125"/>
            <a:ext cx="2726496"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12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Analysis and Assessment of Thinking</a:t>
            </a:r>
          </a:p>
        </p:txBody>
      </p:sp>
      <p:sp>
        <p:nvSpPr>
          <p:cNvPr id="3" name="Content Placeholder 2"/>
          <p:cNvSpPr>
            <a:spLocks noGrp="1"/>
          </p:cNvSpPr>
          <p:nvPr>
            <p:ph idx="1"/>
          </p:nvPr>
        </p:nvSpPr>
        <p:spPr>
          <a:xfrm>
            <a:off x="838200" y="1565189"/>
            <a:ext cx="10515600" cy="4901514"/>
          </a:xfrm>
        </p:spPr>
        <p:txBody>
          <a:bodyPr>
            <a:normAutofit fontScale="77500" lnSpcReduction="20000"/>
          </a:bodyPr>
          <a:lstStyle/>
          <a:p>
            <a:pPr marL="0" indent="0">
              <a:lnSpc>
                <a:spcPct val="120000"/>
              </a:lnSpc>
              <a:spcBef>
                <a:spcPts val="600"/>
              </a:spcBef>
              <a:buNone/>
            </a:pPr>
            <a:r>
              <a:rPr lang="en-US" dirty="0"/>
              <a:t>To develop as fair-minded critical thinkers, students need to be able to assess… thinking, as follows:</a:t>
            </a:r>
          </a:p>
          <a:p>
            <a:pPr>
              <a:lnSpc>
                <a:spcPct val="120000"/>
              </a:lnSpc>
              <a:spcBef>
                <a:spcPts val="600"/>
              </a:spcBef>
            </a:pPr>
            <a:r>
              <a:rPr lang="en-US" dirty="0"/>
              <a:t>All reasoning has a </a:t>
            </a:r>
            <a:r>
              <a:rPr lang="en-US" b="1" dirty="0"/>
              <a:t>PURPOSE</a:t>
            </a:r>
          </a:p>
          <a:p>
            <a:pPr>
              <a:lnSpc>
                <a:spcPct val="120000"/>
              </a:lnSpc>
              <a:spcBef>
                <a:spcPts val="600"/>
              </a:spcBef>
            </a:pPr>
            <a:r>
              <a:rPr lang="en-US" dirty="0"/>
              <a:t>All reasoning is an attempt to </a:t>
            </a:r>
            <a:r>
              <a:rPr lang="en-US" b="1" dirty="0"/>
              <a:t>FIGURE SOMETHING OUT, TO SETTLE SOME QUESTION, TO SOLVE SOME PROBLEM</a:t>
            </a:r>
          </a:p>
          <a:p>
            <a:pPr>
              <a:lnSpc>
                <a:spcPct val="120000"/>
              </a:lnSpc>
              <a:spcBef>
                <a:spcPts val="600"/>
              </a:spcBef>
            </a:pPr>
            <a:r>
              <a:rPr lang="en-US" dirty="0"/>
              <a:t>All reasoning is based on </a:t>
            </a:r>
            <a:r>
              <a:rPr lang="en-US" b="1" dirty="0"/>
              <a:t>ASSUMPTIONS</a:t>
            </a:r>
          </a:p>
          <a:p>
            <a:pPr>
              <a:lnSpc>
                <a:spcPct val="120000"/>
              </a:lnSpc>
              <a:spcBef>
                <a:spcPts val="600"/>
              </a:spcBef>
            </a:pPr>
            <a:r>
              <a:rPr lang="en-US" dirty="0"/>
              <a:t>All reasoning is done from some </a:t>
            </a:r>
            <a:r>
              <a:rPr lang="en-US" b="1" dirty="0"/>
              <a:t>POINT OF VIEW</a:t>
            </a:r>
          </a:p>
          <a:p>
            <a:pPr>
              <a:lnSpc>
                <a:spcPct val="120000"/>
              </a:lnSpc>
              <a:spcBef>
                <a:spcPts val="600"/>
              </a:spcBef>
            </a:pPr>
            <a:r>
              <a:rPr lang="en-US" dirty="0"/>
              <a:t>All reasoning is based on </a:t>
            </a:r>
            <a:r>
              <a:rPr lang="en-US" b="1" dirty="0"/>
              <a:t>DATA, INFORMATION, AND EVIDENCE</a:t>
            </a:r>
          </a:p>
          <a:p>
            <a:pPr>
              <a:lnSpc>
                <a:spcPct val="120000"/>
              </a:lnSpc>
              <a:spcBef>
                <a:spcPts val="600"/>
              </a:spcBef>
            </a:pPr>
            <a:r>
              <a:rPr lang="en-US" dirty="0"/>
              <a:t>All reasoning is expressed through, and shaped by, </a:t>
            </a:r>
            <a:r>
              <a:rPr lang="en-US" b="1" dirty="0"/>
              <a:t>CONCEPTS</a:t>
            </a:r>
            <a:r>
              <a:rPr lang="en-US" dirty="0"/>
              <a:t> and </a:t>
            </a:r>
            <a:r>
              <a:rPr lang="en-US" b="1" dirty="0"/>
              <a:t>IDEAS</a:t>
            </a:r>
          </a:p>
          <a:p>
            <a:pPr>
              <a:lnSpc>
                <a:spcPct val="120000"/>
              </a:lnSpc>
              <a:spcBef>
                <a:spcPts val="600"/>
              </a:spcBef>
            </a:pPr>
            <a:r>
              <a:rPr lang="en-US" dirty="0"/>
              <a:t>All reasoning contains </a:t>
            </a:r>
            <a:r>
              <a:rPr lang="en-US" b="1" dirty="0"/>
              <a:t>INFERENCES</a:t>
            </a:r>
            <a:r>
              <a:rPr lang="en-US" dirty="0"/>
              <a:t> or </a:t>
            </a:r>
            <a:r>
              <a:rPr lang="en-US" b="1" dirty="0"/>
              <a:t>INTERPRETATIONS</a:t>
            </a:r>
            <a:r>
              <a:rPr lang="en-US" dirty="0"/>
              <a:t> by which we draw </a:t>
            </a:r>
            <a:r>
              <a:rPr lang="en-US" b="1" dirty="0"/>
              <a:t>CONCLUSIONS</a:t>
            </a:r>
            <a:r>
              <a:rPr lang="en-US" dirty="0"/>
              <a:t> and give meaning to data</a:t>
            </a:r>
          </a:p>
          <a:p>
            <a:pPr>
              <a:lnSpc>
                <a:spcPct val="120000"/>
              </a:lnSpc>
              <a:spcBef>
                <a:spcPts val="600"/>
              </a:spcBef>
            </a:pPr>
            <a:r>
              <a:rPr lang="en-US" dirty="0"/>
              <a:t>All reasoning leads somewhere, has </a:t>
            </a:r>
            <a:r>
              <a:rPr lang="en-US" b="1" dirty="0"/>
              <a:t>IMPLICATIONS</a:t>
            </a:r>
            <a:r>
              <a:rPr lang="en-US" dirty="0"/>
              <a:t> and </a:t>
            </a:r>
            <a:r>
              <a:rPr lang="en-US" b="1" dirty="0"/>
              <a:t>CONSEQUENCES</a:t>
            </a:r>
          </a:p>
          <a:p>
            <a:endParaRPr lang="en-US" dirty="0"/>
          </a:p>
        </p:txBody>
      </p:sp>
    </p:spTree>
    <p:extLst>
      <p:ext uri="{BB962C8B-B14F-4D97-AF65-F5344CB8AC3E}">
        <p14:creationId xmlns:p14="http://schemas.microsoft.com/office/powerpoint/2010/main" val="310901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core critical thinking skills?</a:t>
            </a:r>
          </a:p>
        </p:txBody>
      </p:sp>
      <p:sp>
        <p:nvSpPr>
          <p:cNvPr id="3" name="Content Placeholder 2"/>
          <p:cNvSpPr>
            <a:spLocks noGrp="1"/>
          </p:cNvSpPr>
          <p:nvPr>
            <p:ph idx="1"/>
          </p:nvPr>
        </p:nvSpPr>
        <p:spPr/>
        <p:txBody>
          <a:bodyPr/>
          <a:lstStyle/>
          <a:p>
            <a:pPr>
              <a:lnSpc>
                <a:spcPct val="100000"/>
              </a:lnSpc>
              <a:spcBef>
                <a:spcPts val="0"/>
              </a:spcBef>
            </a:pPr>
            <a:r>
              <a:rPr lang="en-US" b="1" dirty="0"/>
              <a:t>Core critical thinking skills</a:t>
            </a:r>
            <a:r>
              <a:rPr lang="en-US" dirty="0"/>
              <a:t> include analysis, interpretation, inference, evaluation, explanation, and self-reflection. These </a:t>
            </a:r>
            <a:r>
              <a:rPr lang="en-US" b="1" dirty="0"/>
              <a:t>skills</a:t>
            </a:r>
            <a:r>
              <a:rPr lang="en-US" dirty="0"/>
              <a:t> are central to problem solving and decision making in an extremely wide variety of contexts and at all educational and professional levels.</a:t>
            </a:r>
          </a:p>
          <a:p>
            <a:pPr marL="0" indent="0" algn="r">
              <a:buNone/>
            </a:pPr>
            <a:r>
              <a:rPr lang="en-US" dirty="0"/>
              <a:t>~Dr. Peter </a:t>
            </a:r>
            <a:r>
              <a:rPr lang="en-US" dirty="0" err="1"/>
              <a:t>Facione</a:t>
            </a:r>
            <a:r>
              <a:rPr lang="en-US" dirty="0"/>
              <a:t>/ Insight Assessment FAQs </a:t>
            </a:r>
          </a:p>
        </p:txBody>
      </p:sp>
    </p:spTree>
    <p:extLst>
      <p:ext uri="{BB962C8B-B14F-4D97-AF65-F5344CB8AC3E}">
        <p14:creationId xmlns:p14="http://schemas.microsoft.com/office/powerpoint/2010/main" val="2047210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1" b="545"/>
          <a:stretch/>
        </p:blipFill>
        <p:spPr>
          <a:xfrm>
            <a:off x="1210628" y="167951"/>
            <a:ext cx="4765925" cy="6583680"/>
          </a:xfrm>
          <a:prstGeom prst="rect">
            <a:avLst/>
          </a:prstGeom>
          <a:ln>
            <a:solidFill>
              <a:schemeClr val="tx1"/>
            </a:solidFill>
          </a:ln>
        </p:spPr>
      </p:pic>
      <p:sp>
        <p:nvSpPr>
          <p:cNvPr id="8" name="Content Placeholder 7"/>
          <p:cNvSpPr>
            <a:spLocks noGrp="1"/>
          </p:cNvSpPr>
          <p:nvPr>
            <p:ph sz="half" idx="2"/>
          </p:nvPr>
        </p:nvSpPr>
        <p:spPr>
          <a:xfrm>
            <a:off x="6321489" y="1834956"/>
            <a:ext cx="5181600" cy="4351338"/>
          </a:xfrm>
        </p:spPr>
        <p:txBody>
          <a:bodyPr/>
          <a:lstStyle/>
          <a:p>
            <a:pPr marL="0" indent="0" algn="ctr" fontAlgn="base">
              <a:buNone/>
            </a:pPr>
            <a:r>
              <a:rPr lang="en-US" sz="3600" dirty="0"/>
              <a:t>The Critical Thinking Skills </a:t>
            </a:r>
            <a:r>
              <a:rPr lang="en-US" sz="3600" dirty="0" err="1"/>
              <a:t>Cheatsheet</a:t>
            </a:r>
            <a:r>
              <a:rPr lang="en-US" sz="3600" dirty="0"/>
              <a:t> [Infographic]</a:t>
            </a:r>
          </a:p>
          <a:p>
            <a:pPr marL="0" indent="0" algn="ctr" fontAlgn="base">
              <a:buNone/>
            </a:pPr>
            <a:r>
              <a:rPr lang="en-US" sz="1800" dirty="0"/>
              <a:t>by Lee Watanabe-Crockett </a:t>
            </a:r>
          </a:p>
          <a:p>
            <a:pPr marL="0" indent="0" algn="ctr" fontAlgn="base">
              <a:buNone/>
            </a:pPr>
            <a:r>
              <a:rPr lang="en-US" sz="1800" dirty="0"/>
              <a:t>Dec 12, 2016 | Critical Thinking</a:t>
            </a:r>
          </a:p>
          <a:p>
            <a:pPr marL="0" indent="0" fontAlgn="base">
              <a:buNone/>
            </a:pPr>
            <a:endParaRPr lang="en-US" sz="1800" dirty="0"/>
          </a:p>
          <a:p>
            <a:endParaRPr lang="en-US" sz="1800" dirty="0"/>
          </a:p>
          <a:p>
            <a:endParaRPr lang="en-US" sz="1800" dirty="0"/>
          </a:p>
          <a:p>
            <a:endParaRPr lang="en-US" sz="1800" dirty="0"/>
          </a:p>
          <a:p>
            <a:pPr marL="0" indent="0">
              <a:buNone/>
            </a:pPr>
            <a:r>
              <a:rPr lang="en-US" sz="1800" i="1" dirty="0"/>
              <a:t>Source:</a:t>
            </a:r>
            <a:r>
              <a:rPr lang="en-US" sz="1800" dirty="0"/>
              <a:t> The Global Digital Citizen Foundation</a:t>
            </a:r>
          </a:p>
          <a:p>
            <a:pPr marL="0" indent="0">
              <a:buNone/>
            </a:pPr>
            <a:r>
              <a:rPr lang="en-US" sz="1800" dirty="0"/>
              <a:t>https://globaldigitalcitizen.org</a:t>
            </a:r>
          </a:p>
          <a:p>
            <a:endParaRPr lang="en-US" sz="1800" dirty="0"/>
          </a:p>
          <a:p>
            <a:endParaRPr lang="en-US" sz="1800" dirty="0"/>
          </a:p>
        </p:txBody>
      </p:sp>
    </p:spTree>
    <p:extLst>
      <p:ext uri="{BB962C8B-B14F-4D97-AF65-F5344CB8AC3E}">
        <p14:creationId xmlns:p14="http://schemas.microsoft.com/office/powerpoint/2010/main" val="3680599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GROWTH IN CRITICAL THINKING</a:t>
            </a:r>
          </a:p>
        </p:txBody>
      </p:sp>
      <p:sp>
        <p:nvSpPr>
          <p:cNvPr id="6" name="Text Placeholder 5"/>
          <p:cNvSpPr>
            <a:spLocks noGrp="1"/>
          </p:cNvSpPr>
          <p:nvPr>
            <p:ph type="body" idx="1"/>
          </p:nvPr>
        </p:nvSpPr>
        <p:spPr/>
        <p:txBody>
          <a:bodyPr>
            <a:normAutofit/>
          </a:bodyPr>
          <a:lstStyle/>
          <a:p>
            <a:r>
              <a:rPr lang="en-US" sz="2800" dirty="0"/>
              <a:t>Introduction to Critical Thinking</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3844939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Thinking Development: A Stage Theory</a:t>
            </a:r>
            <a:br>
              <a:rPr lang="en-US" dirty="0"/>
            </a:br>
            <a:r>
              <a:rPr lang="en-US" sz="2700" dirty="0"/>
              <a:t>Linda Elder with Richard Paul</a:t>
            </a:r>
          </a:p>
        </p:txBody>
      </p:sp>
      <p:sp>
        <p:nvSpPr>
          <p:cNvPr id="3" name="Content Placeholder 2"/>
          <p:cNvSpPr>
            <a:spLocks noGrp="1"/>
          </p:cNvSpPr>
          <p:nvPr>
            <p:ph idx="1"/>
          </p:nvPr>
        </p:nvSpPr>
        <p:spPr/>
        <p:txBody>
          <a:bodyPr/>
          <a:lstStyle/>
          <a:p>
            <a:pPr marL="0" indent="0">
              <a:buNone/>
            </a:pPr>
            <a:r>
              <a:rPr lang="en-US" b="1" dirty="0"/>
              <a:t>The stages we will lay out are as follows:</a:t>
            </a:r>
            <a:endParaRPr lang="en-US" dirty="0"/>
          </a:p>
          <a:p>
            <a:r>
              <a:rPr lang="en-US" b="1" dirty="0"/>
              <a:t>Stage One: </a:t>
            </a:r>
            <a:r>
              <a:rPr lang="en-US" dirty="0"/>
              <a:t>The Unreflective Thinker.</a:t>
            </a:r>
          </a:p>
          <a:p>
            <a:r>
              <a:rPr lang="en-US" b="1" dirty="0"/>
              <a:t>Stage Two: </a:t>
            </a:r>
            <a:r>
              <a:rPr lang="en-US" dirty="0"/>
              <a:t>The Challenged Thinker.</a:t>
            </a:r>
          </a:p>
          <a:p>
            <a:r>
              <a:rPr lang="en-US" b="1" dirty="0"/>
              <a:t>Stage Three:</a:t>
            </a:r>
            <a:r>
              <a:rPr lang="en-US" dirty="0"/>
              <a:t> The Beginning Thinker.</a:t>
            </a:r>
          </a:p>
          <a:p>
            <a:r>
              <a:rPr lang="en-US" b="1" dirty="0"/>
              <a:t>Stage Four: </a:t>
            </a:r>
            <a:r>
              <a:rPr lang="en-US" dirty="0"/>
              <a:t>The Practicing Thinker.</a:t>
            </a:r>
          </a:p>
          <a:p>
            <a:r>
              <a:rPr lang="en-US" b="1" dirty="0"/>
              <a:t>Stage Five:</a:t>
            </a:r>
            <a:r>
              <a:rPr lang="en-US" dirty="0"/>
              <a:t> The Advanced Thinker.</a:t>
            </a:r>
          </a:p>
          <a:p>
            <a:r>
              <a:rPr lang="en-US" b="1" dirty="0"/>
              <a:t>Stage Six: 	</a:t>
            </a:r>
            <a:r>
              <a:rPr lang="en-US" dirty="0"/>
              <a:t>The Accomplished Thinker.</a:t>
            </a:r>
          </a:p>
        </p:txBody>
      </p:sp>
    </p:spTree>
    <p:extLst>
      <p:ext uri="{BB962C8B-B14F-4D97-AF65-F5344CB8AC3E}">
        <p14:creationId xmlns:p14="http://schemas.microsoft.com/office/powerpoint/2010/main" val="1674570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unreflective thinker?</a:t>
            </a:r>
          </a:p>
        </p:txBody>
      </p:sp>
      <p:sp>
        <p:nvSpPr>
          <p:cNvPr id="3" name="Content Placeholder 2"/>
          <p:cNvSpPr>
            <a:spLocks noGrp="1"/>
          </p:cNvSpPr>
          <p:nvPr>
            <p:ph idx="1"/>
          </p:nvPr>
        </p:nvSpPr>
        <p:spPr/>
        <p:txBody>
          <a:bodyPr/>
          <a:lstStyle/>
          <a:p>
            <a:pPr>
              <a:lnSpc>
                <a:spcPct val="100000"/>
              </a:lnSpc>
            </a:pPr>
            <a:r>
              <a:rPr lang="en-US" dirty="0"/>
              <a:t>Unreflective thinkers are largely unaware of the determining role that thinking is playing in their lives and of the many ways that problems in thinking are causing problems in their lives. Unreflective thinkers lack the ability to explicitly assess their thinking and improve it thereby.</a:t>
            </a:r>
          </a:p>
        </p:txBody>
      </p:sp>
    </p:spTree>
    <p:extLst>
      <p:ext uri="{BB962C8B-B14F-4D97-AF65-F5344CB8AC3E}">
        <p14:creationId xmlns:p14="http://schemas.microsoft.com/office/powerpoint/2010/main" val="303412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rot="16200000">
            <a:off x="-1387153" y="2754303"/>
            <a:ext cx="5983566" cy="1325563"/>
          </a:xfrm>
        </p:spPr>
        <p:txBody>
          <a:bodyPr>
            <a:normAutofit fontScale="90000"/>
          </a:bodyPr>
          <a:lstStyle/>
          <a:p>
            <a:r>
              <a:rPr lang="en-US" dirty="0"/>
              <a:t>Critical thinking and Problem Solving</a:t>
            </a:r>
            <a:br>
              <a:rPr lang="en-US" dirty="0"/>
            </a:br>
            <a:r>
              <a:rPr lang="en-US" sz="2800" dirty="0"/>
              <a:t>CE BOK 3</a:t>
            </a:r>
            <a:r>
              <a:rPr lang="en-US" sz="2800" baseline="30000" dirty="0"/>
              <a:t>rd</a:t>
            </a:r>
            <a:r>
              <a:rPr lang="en-US" sz="2800" dirty="0"/>
              <a:t> Edition</a:t>
            </a:r>
          </a:p>
        </p:txBody>
      </p:sp>
      <p:pic>
        <p:nvPicPr>
          <p:cNvPr id="3" name="Picture 2">
            <a:extLst>
              <a:ext uri="{FF2B5EF4-FFF2-40B4-BE49-F238E27FC236}">
                <a16:creationId xmlns:a16="http://schemas.microsoft.com/office/drawing/2014/main" id="{B6479028-8BF6-47FB-B210-28B88E1CA8EC}"/>
              </a:ext>
            </a:extLst>
          </p:cNvPr>
          <p:cNvPicPr>
            <a:picLocks noChangeAspect="1"/>
          </p:cNvPicPr>
          <p:nvPr/>
        </p:nvPicPr>
        <p:blipFill>
          <a:blip r:embed="rId2"/>
          <a:stretch>
            <a:fillRect/>
          </a:stretch>
        </p:blipFill>
        <p:spPr>
          <a:xfrm>
            <a:off x="3472289" y="228600"/>
            <a:ext cx="7415814" cy="6400800"/>
          </a:xfrm>
          <a:prstGeom prst="rect">
            <a:avLst/>
          </a:prstGeom>
        </p:spPr>
      </p:pic>
    </p:spTree>
    <p:extLst>
      <p:ext uri="{BB962C8B-B14F-4D97-AF65-F5344CB8AC3E}">
        <p14:creationId xmlns:p14="http://schemas.microsoft.com/office/powerpoint/2010/main" val="4088979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beginning thinker?</a:t>
            </a:r>
          </a:p>
        </p:txBody>
      </p:sp>
      <p:sp>
        <p:nvSpPr>
          <p:cNvPr id="3" name="Content Placeholder 2"/>
          <p:cNvSpPr>
            <a:spLocks noGrp="1"/>
          </p:cNvSpPr>
          <p:nvPr>
            <p:ph idx="1"/>
          </p:nvPr>
        </p:nvSpPr>
        <p:spPr/>
        <p:txBody>
          <a:bodyPr/>
          <a:lstStyle/>
          <a:p>
            <a:r>
              <a:rPr lang="en-US" dirty="0"/>
              <a:t>When a person actively decides to take up the challenge to grow and develop as a </a:t>
            </a:r>
            <a:r>
              <a:rPr lang="en-US" b="1" dirty="0"/>
              <a:t>thinker</a:t>
            </a:r>
            <a:r>
              <a:rPr lang="en-US" dirty="0"/>
              <a:t>, that person enters the stage we call "</a:t>
            </a:r>
            <a:r>
              <a:rPr lang="en-US" b="1" dirty="0"/>
              <a:t>beginning thinker</a:t>
            </a:r>
            <a:r>
              <a:rPr lang="en-US" dirty="0"/>
              <a:t>." This is the stage of </a:t>
            </a:r>
            <a:r>
              <a:rPr lang="en-US" b="1" dirty="0"/>
              <a:t>thinking</a:t>
            </a:r>
            <a:r>
              <a:rPr lang="en-US" dirty="0"/>
              <a:t> in which one begins to take </a:t>
            </a:r>
            <a:r>
              <a:rPr lang="en-US" b="1" dirty="0"/>
              <a:t>thinking</a:t>
            </a:r>
            <a:r>
              <a:rPr lang="en-US" dirty="0"/>
              <a:t> seriously. This is a preparatory stage before one gains explicit command of </a:t>
            </a:r>
            <a:r>
              <a:rPr lang="en-US" b="1" dirty="0"/>
              <a:t>thinking</a:t>
            </a:r>
            <a:r>
              <a:rPr lang="en-US" dirty="0"/>
              <a:t>.</a:t>
            </a:r>
          </a:p>
        </p:txBody>
      </p:sp>
    </p:spTree>
    <p:extLst>
      <p:ext uri="{BB962C8B-B14F-4D97-AF65-F5344CB8AC3E}">
        <p14:creationId xmlns:p14="http://schemas.microsoft.com/office/powerpoint/2010/main" val="1860759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practicing thinker?</a:t>
            </a:r>
          </a:p>
        </p:txBody>
      </p:sp>
      <p:sp>
        <p:nvSpPr>
          <p:cNvPr id="3" name="Content Placeholder 2"/>
          <p:cNvSpPr>
            <a:spLocks noGrp="1"/>
          </p:cNvSpPr>
          <p:nvPr>
            <p:ph idx="1"/>
          </p:nvPr>
        </p:nvSpPr>
        <p:spPr/>
        <p:txBody>
          <a:bodyPr/>
          <a:lstStyle/>
          <a:p>
            <a:r>
              <a:rPr lang="en-US" dirty="0"/>
              <a:t>Stage Four: The </a:t>
            </a:r>
            <a:r>
              <a:rPr lang="en-US" b="1" dirty="0"/>
              <a:t>Practicing Thinker</a:t>
            </a:r>
            <a:r>
              <a:rPr lang="en-US" dirty="0"/>
              <a:t>—Good Thinking Can Be Practiced Like Basketball, Tennis, or Ballet. ... When people explicitly recognize that improvement in thinking requires regular </a:t>
            </a:r>
            <a:r>
              <a:rPr lang="en-US" b="1" dirty="0"/>
              <a:t>practice</a:t>
            </a:r>
            <a:r>
              <a:rPr lang="en-US" dirty="0"/>
              <a:t>, and adopt some regimen of </a:t>
            </a:r>
            <a:r>
              <a:rPr lang="en-US" b="1" dirty="0"/>
              <a:t>practice</a:t>
            </a:r>
            <a:r>
              <a:rPr lang="en-US" dirty="0"/>
              <a:t>, then, and only then, have they become what we call "</a:t>
            </a:r>
            <a:r>
              <a:rPr lang="en-US" b="1" dirty="0"/>
              <a:t>practicing thinkers</a:t>
            </a:r>
            <a:r>
              <a:rPr lang="en-US" dirty="0"/>
              <a:t>."</a:t>
            </a:r>
          </a:p>
        </p:txBody>
      </p:sp>
    </p:spTree>
    <p:extLst>
      <p:ext uri="{BB962C8B-B14F-4D97-AF65-F5344CB8AC3E}">
        <p14:creationId xmlns:p14="http://schemas.microsoft.com/office/powerpoint/2010/main" val="295373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students improve critical thinking skills?</a:t>
            </a:r>
          </a:p>
        </p:txBody>
      </p:sp>
      <p:sp>
        <p:nvSpPr>
          <p:cNvPr id="3" name="Content Placeholder 2"/>
          <p:cNvSpPr>
            <a:spLocks noGrp="1"/>
          </p:cNvSpPr>
          <p:nvPr>
            <p:ph idx="1"/>
          </p:nvPr>
        </p:nvSpPr>
        <p:spPr>
          <a:xfrm>
            <a:off x="838200" y="1825625"/>
            <a:ext cx="10834816" cy="4351338"/>
          </a:xfrm>
        </p:spPr>
        <p:txBody>
          <a:bodyPr>
            <a:normAutofit fontScale="92500"/>
          </a:bodyPr>
          <a:lstStyle/>
          <a:p>
            <a:pPr marL="0" indent="0">
              <a:buNone/>
            </a:pPr>
            <a:r>
              <a:rPr lang="en-US" sz="3000" b="1" dirty="0"/>
              <a:t>7 Steps to Improving Your Critical Thinking</a:t>
            </a:r>
            <a:endParaRPr lang="en-US" sz="3000" dirty="0"/>
          </a:p>
          <a:p>
            <a:pPr marL="514350" indent="-514350">
              <a:buFont typeface="+mj-lt"/>
              <a:buAutoNum type="arabicPeriod"/>
            </a:pPr>
            <a:r>
              <a:rPr lang="en-US" dirty="0"/>
              <a:t>Don't Take Anything at Face Value. The first step to thinking critically is to learn to evaluate what you hear, what you read, and what you decide to do. </a:t>
            </a:r>
          </a:p>
          <a:p>
            <a:pPr marL="514350" indent="-514350">
              <a:buFont typeface="+mj-lt"/>
              <a:buAutoNum type="arabicPeriod"/>
            </a:pPr>
            <a:r>
              <a:rPr lang="en-US" dirty="0"/>
              <a:t>Consider Motive. ...</a:t>
            </a:r>
          </a:p>
          <a:p>
            <a:pPr marL="514350" indent="-514350">
              <a:buFont typeface="+mj-lt"/>
              <a:buAutoNum type="arabicPeriod"/>
            </a:pPr>
            <a:r>
              <a:rPr lang="en-US" dirty="0"/>
              <a:t>Do Your Research. ...</a:t>
            </a:r>
          </a:p>
          <a:p>
            <a:pPr marL="514350" indent="-514350">
              <a:buFont typeface="+mj-lt"/>
              <a:buAutoNum type="arabicPeriod"/>
            </a:pPr>
            <a:r>
              <a:rPr lang="en-US" dirty="0"/>
              <a:t>Ask Questions. ...</a:t>
            </a:r>
          </a:p>
          <a:p>
            <a:pPr marL="514350" indent="-514350">
              <a:buFont typeface="+mj-lt"/>
              <a:buAutoNum type="arabicPeriod"/>
            </a:pPr>
            <a:r>
              <a:rPr lang="en-US" dirty="0"/>
              <a:t>Don't Assume You're Right. ...</a:t>
            </a:r>
          </a:p>
          <a:p>
            <a:pPr marL="514350" indent="-514350">
              <a:buFont typeface="+mj-lt"/>
              <a:buAutoNum type="arabicPeriod"/>
            </a:pPr>
            <a:r>
              <a:rPr lang="en-US" dirty="0"/>
              <a:t>Break It Down. ...</a:t>
            </a:r>
          </a:p>
          <a:p>
            <a:pPr marL="514350" indent="-514350">
              <a:buFont typeface="+mj-lt"/>
              <a:buAutoNum type="arabicPeriod"/>
            </a:pPr>
            <a:r>
              <a:rPr lang="en-US" dirty="0"/>
              <a:t>Keep It Simple.</a:t>
            </a:r>
          </a:p>
          <a:p>
            <a:endParaRPr lang="en-US" dirty="0"/>
          </a:p>
        </p:txBody>
      </p:sp>
    </p:spTree>
    <p:extLst>
      <p:ext uri="{BB962C8B-B14F-4D97-AF65-F5344CB8AC3E}">
        <p14:creationId xmlns:p14="http://schemas.microsoft.com/office/powerpoint/2010/main" val="1575654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ASSESSMENT OF CRITICAL THINKING</a:t>
            </a:r>
          </a:p>
        </p:txBody>
      </p:sp>
      <p:sp>
        <p:nvSpPr>
          <p:cNvPr id="6" name="Text Placeholder 5"/>
          <p:cNvSpPr>
            <a:spLocks noGrp="1"/>
          </p:cNvSpPr>
          <p:nvPr>
            <p:ph type="body" idx="1"/>
          </p:nvPr>
        </p:nvSpPr>
        <p:spPr/>
        <p:txBody>
          <a:bodyPr>
            <a:normAutofit/>
          </a:bodyPr>
          <a:lstStyle/>
          <a:p>
            <a:r>
              <a:rPr lang="en-US" sz="2800" dirty="0"/>
              <a:t>Introduction to Critical Thinking</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2426978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critical thinking test?</a:t>
            </a:r>
          </a:p>
        </p:txBody>
      </p:sp>
      <p:sp>
        <p:nvSpPr>
          <p:cNvPr id="3" name="Content Placeholder 2"/>
          <p:cNvSpPr>
            <a:spLocks noGrp="1"/>
          </p:cNvSpPr>
          <p:nvPr>
            <p:ph idx="1"/>
          </p:nvPr>
        </p:nvSpPr>
        <p:spPr/>
        <p:txBody>
          <a:bodyPr/>
          <a:lstStyle/>
          <a:p>
            <a:pPr>
              <a:lnSpc>
                <a:spcPct val="100000"/>
              </a:lnSpc>
            </a:pPr>
            <a:r>
              <a:rPr lang="en-US" b="1" dirty="0"/>
              <a:t>Critical thinking tests</a:t>
            </a:r>
            <a:r>
              <a:rPr lang="en-US" dirty="0"/>
              <a:t> measure an individual's ability to make </a:t>
            </a:r>
            <a:r>
              <a:rPr lang="en-US" dirty="0" err="1"/>
              <a:t>analyse</a:t>
            </a:r>
            <a:r>
              <a:rPr lang="en-US" dirty="0"/>
              <a:t>, </a:t>
            </a:r>
            <a:r>
              <a:rPr lang="en-US" dirty="0" err="1"/>
              <a:t>conceptualise</a:t>
            </a:r>
            <a:r>
              <a:rPr lang="en-US" dirty="0"/>
              <a:t> and reason effectively. </a:t>
            </a:r>
            <a:r>
              <a:rPr lang="en-US" b="1" dirty="0"/>
              <a:t>Critical thinking tests</a:t>
            </a:r>
            <a:r>
              <a:rPr lang="en-US" dirty="0"/>
              <a:t> can measure </a:t>
            </a:r>
            <a:r>
              <a:rPr lang="en-US" b="1" dirty="0"/>
              <a:t>critical thinking</a:t>
            </a:r>
            <a:r>
              <a:rPr lang="en-US" dirty="0"/>
              <a:t> in a number of ways, and </a:t>
            </a:r>
            <a:r>
              <a:rPr lang="en-US" b="1" dirty="0"/>
              <a:t>critical thinking tests</a:t>
            </a:r>
            <a:r>
              <a:rPr lang="en-US" dirty="0"/>
              <a:t> often comprise multiple different sub-</a:t>
            </a:r>
            <a:r>
              <a:rPr lang="en-US" b="1" dirty="0"/>
              <a:t>tests</a:t>
            </a:r>
            <a:r>
              <a:rPr lang="en-US" dirty="0"/>
              <a:t> within a single </a:t>
            </a:r>
            <a:r>
              <a:rPr lang="en-US" b="1" dirty="0"/>
              <a:t>test</a:t>
            </a:r>
            <a:r>
              <a:rPr lang="en-US" dirty="0"/>
              <a:t>.</a:t>
            </a:r>
          </a:p>
        </p:txBody>
      </p:sp>
    </p:spTree>
    <p:extLst>
      <p:ext uri="{BB962C8B-B14F-4D97-AF65-F5344CB8AC3E}">
        <p14:creationId xmlns:p14="http://schemas.microsoft.com/office/powerpoint/2010/main" val="1389026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5898"/>
            <a:ext cx="10515600" cy="1325563"/>
          </a:xfrm>
        </p:spPr>
        <p:txBody>
          <a:bodyPr>
            <a:noAutofit/>
          </a:bodyPr>
          <a:lstStyle/>
          <a:p>
            <a:r>
              <a:rPr lang="en-US" sz="4000" b="1" dirty="0"/>
              <a:t>INTERNATIONAL CRITICAL THINKING BASIC CONCEPTS &amp; UNDERSTANDING ONLINE TEST</a:t>
            </a:r>
            <a:br>
              <a:rPr lang="en-US" sz="2800" dirty="0"/>
            </a:br>
            <a:r>
              <a:rPr lang="en-US" sz="2000" dirty="0" err="1"/>
              <a:t>Test</a:t>
            </a:r>
            <a:r>
              <a:rPr lang="en-US" sz="2000" dirty="0"/>
              <a:t> developed by Dr. Linda Elder, Dr. Richard Paul, and Dr. Rush Cosgrove</a:t>
            </a:r>
          </a:p>
        </p:txBody>
      </p:sp>
      <p:sp>
        <p:nvSpPr>
          <p:cNvPr id="3" name="Content Placeholder 2"/>
          <p:cNvSpPr>
            <a:spLocks noGrp="1"/>
          </p:cNvSpPr>
          <p:nvPr>
            <p:ph idx="1"/>
          </p:nvPr>
        </p:nvSpPr>
        <p:spPr>
          <a:xfrm>
            <a:off x="940837" y="2065425"/>
            <a:ext cx="10515600" cy="4074118"/>
          </a:xfrm>
        </p:spPr>
        <p:txBody>
          <a:bodyPr>
            <a:normAutofit lnSpcReduction="10000"/>
          </a:bodyPr>
          <a:lstStyle/>
          <a:p>
            <a:pPr>
              <a:lnSpc>
                <a:spcPct val="100000"/>
              </a:lnSpc>
            </a:pPr>
            <a:r>
              <a:rPr lang="en-US" dirty="0"/>
              <a:t>The test measures the extent to which students, faculty, or indeed anyone, understand the fundamental concepts embedded in critical thinking. A high score provides evidence of the person having done some critical thinking about critical thinking.  </a:t>
            </a:r>
          </a:p>
          <a:p>
            <a:pPr>
              <a:lnSpc>
                <a:spcPct val="100000"/>
              </a:lnSpc>
            </a:pPr>
            <a:r>
              <a:rPr lang="en-US" dirty="0"/>
              <a:t>It focuses on the five essential dimensions of critical thinking:</a:t>
            </a:r>
            <a:br>
              <a:rPr lang="en-US" dirty="0"/>
            </a:br>
            <a:r>
              <a:rPr lang="en-US" dirty="0"/>
              <a:t>1.  the analysis of thought. </a:t>
            </a:r>
            <a:br>
              <a:rPr lang="en-US" dirty="0"/>
            </a:br>
            <a:r>
              <a:rPr lang="en-US" dirty="0"/>
              <a:t>2.  the assessment of thought</a:t>
            </a:r>
            <a:br>
              <a:rPr lang="en-US" dirty="0"/>
            </a:br>
            <a:r>
              <a:rPr lang="en-US" dirty="0"/>
              <a:t>3.  the dispositions of thought</a:t>
            </a:r>
            <a:br>
              <a:rPr lang="en-US" dirty="0"/>
            </a:br>
            <a:r>
              <a:rPr lang="en-US" dirty="0"/>
              <a:t>4.  the skills and abilities of thought</a:t>
            </a:r>
            <a:br>
              <a:rPr lang="en-US" dirty="0"/>
            </a:br>
            <a:r>
              <a:rPr lang="en-US" dirty="0"/>
              <a:t>5.  the obstacles or barriers to critical thought </a:t>
            </a:r>
          </a:p>
        </p:txBody>
      </p:sp>
    </p:spTree>
    <p:extLst>
      <p:ext uri="{BB962C8B-B14F-4D97-AF65-F5344CB8AC3E}">
        <p14:creationId xmlns:p14="http://schemas.microsoft.com/office/powerpoint/2010/main" val="1245861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Basic Concepts Sample Test</a:t>
            </a:r>
          </a:p>
        </p:txBody>
      </p:sp>
      <p:sp>
        <p:nvSpPr>
          <p:cNvPr id="3" name="Content Placeholder 2"/>
          <p:cNvSpPr>
            <a:spLocks noGrp="1"/>
          </p:cNvSpPr>
          <p:nvPr>
            <p:ph idx="1"/>
          </p:nvPr>
        </p:nvSpPr>
        <p:spPr>
          <a:xfrm>
            <a:off x="838200" y="1825625"/>
            <a:ext cx="7587343" cy="4351338"/>
          </a:xfrm>
        </p:spPr>
        <p:txBody>
          <a:bodyPr>
            <a:normAutofit lnSpcReduction="10000"/>
          </a:bodyPr>
          <a:lstStyle/>
          <a:p>
            <a:pPr>
              <a:lnSpc>
                <a:spcPct val="100000"/>
              </a:lnSpc>
            </a:pPr>
            <a:r>
              <a:rPr lang="en-US" dirty="0"/>
              <a:t>The </a:t>
            </a:r>
            <a:r>
              <a:rPr lang="en-US" b="1" dirty="0"/>
              <a:t>Critical Thinking Basic Concepts &amp; Understandings </a:t>
            </a:r>
            <a:r>
              <a:rPr lang="en-US" b="1" i="1" dirty="0"/>
              <a:t>Sample</a:t>
            </a:r>
            <a:r>
              <a:rPr lang="en-US" b="1" dirty="0"/>
              <a:t> Test</a:t>
            </a:r>
            <a:r>
              <a:rPr lang="en-US" dirty="0"/>
              <a:t> is now available online to all members of the Critical Thinking Community. </a:t>
            </a:r>
          </a:p>
          <a:p>
            <a:pPr>
              <a:lnSpc>
                <a:spcPct val="100000"/>
              </a:lnSpc>
            </a:pPr>
            <a:r>
              <a:rPr lang="en-US" dirty="0"/>
              <a:t>The sample test is intended for use as a demonstration of both the  content and grading tools which are available in the full version of this test. The sample test has a limited number of questions compared to the full version, therefore it should not be used for assessment purposes</a:t>
            </a:r>
          </a:p>
        </p:txBody>
      </p:sp>
      <p:pic>
        <p:nvPicPr>
          <p:cNvPr id="3074" name="Picture 2" descr="Basic Concepts &amp; Understandings 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907" y="1825625"/>
            <a:ext cx="2922537" cy="3657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805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50826"/>
          <a:stretch/>
        </p:blipFill>
        <p:spPr>
          <a:xfrm>
            <a:off x="617349" y="0"/>
            <a:ext cx="10972800" cy="6606073"/>
          </a:xfrm>
          <a:prstGeom prst="rect">
            <a:avLst/>
          </a:prstGeom>
        </p:spPr>
      </p:pic>
    </p:spTree>
    <p:extLst>
      <p:ext uri="{BB962C8B-B14F-4D97-AF65-F5344CB8AC3E}">
        <p14:creationId xmlns:p14="http://schemas.microsoft.com/office/powerpoint/2010/main" val="15137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67303"/>
          <a:stretch/>
        </p:blipFill>
        <p:spPr>
          <a:xfrm>
            <a:off x="529952" y="0"/>
            <a:ext cx="10972800" cy="6708710"/>
          </a:xfrm>
          <a:prstGeom prst="rect">
            <a:avLst/>
          </a:prstGeom>
        </p:spPr>
      </p:pic>
    </p:spTree>
    <p:extLst>
      <p:ext uri="{BB962C8B-B14F-4D97-AF65-F5344CB8AC3E}">
        <p14:creationId xmlns:p14="http://schemas.microsoft.com/office/powerpoint/2010/main" val="2620355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364" r="12284" b="68621"/>
          <a:stretch/>
        </p:blipFill>
        <p:spPr>
          <a:xfrm>
            <a:off x="722780" y="177282"/>
            <a:ext cx="10972800" cy="6466114"/>
          </a:xfrm>
          <a:prstGeom prst="rect">
            <a:avLst/>
          </a:prstGeom>
        </p:spPr>
      </p:pic>
    </p:spTree>
    <p:extLst>
      <p:ext uri="{BB962C8B-B14F-4D97-AF65-F5344CB8AC3E}">
        <p14:creationId xmlns:p14="http://schemas.microsoft.com/office/powerpoint/2010/main" val="244846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Thinking Reference</a:t>
            </a:r>
            <a:br>
              <a:rPr lang="en-US" dirty="0"/>
            </a:br>
            <a:r>
              <a:rPr lang="en-US" sz="2800" dirty="0"/>
              <a:t>Textbook for a critical thinking course</a:t>
            </a:r>
          </a:p>
        </p:txBody>
      </p:sp>
      <p:sp>
        <p:nvSpPr>
          <p:cNvPr id="5" name="Content Placeholder 4"/>
          <p:cNvSpPr>
            <a:spLocks noGrp="1"/>
          </p:cNvSpPr>
          <p:nvPr>
            <p:ph sz="half" idx="2"/>
          </p:nvPr>
        </p:nvSpPr>
        <p:spPr>
          <a:xfrm>
            <a:off x="5393050" y="1858639"/>
            <a:ext cx="5433527" cy="4672580"/>
          </a:xfrm>
        </p:spPr>
        <p:txBody>
          <a:bodyPr>
            <a:normAutofit fontScale="77500" lnSpcReduction="20000"/>
          </a:bodyPr>
          <a:lstStyle/>
          <a:p>
            <a:pPr marL="0" indent="0">
              <a:buNone/>
            </a:pPr>
            <a:r>
              <a:rPr lang="en-US" sz="4600" b="1" dirty="0"/>
              <a:t>Critical Thinking </a:t>
            </a:r>
            <a:r>
              <a:rPr lang="en-US" sz="4100" dirty="0"/>
              <a:t>12</a:t>
            </a:r>
            <a:r>
              <a:rPr lang="en-US" sz="4100" baseline="30000" dirty="0"/>
              <a:t>th</a:t>
            </a:r>
            <a:r>
              <a:rPr lang="en-US" sz="4100" dirty="0"/>
              <a:t> Edition</a:t>
            </a:r>
          </a:p>
          <a:p>
            <a:pPr marL="0" indent="0">
              <a:buNone/>
            </a:pPr>
            <a:r>
              <a:rPr lang="en-US" dirty="0"/>
              <a:t>Brooke Noel Moore</a:t>
            </a:r>
          </a:p>
          <a:p>
            <a:pPr marL="0" indent="0">
              <a:lnSpc>
                <a:spcPct val="120000"/>
              </a:lnSpc>
              <a:spcBef>
                <a:spcPts val="0"/>
              </a:spcBef>
              <a:buNone/>
            </a:pPr>
            <a:r>
              <a:rPr lang="en-US" sz="1800" dirty="0"/>
              <a:t>  Professor</a:t>
            </a:r>
          </a:p>
          <a:p>
            <a:pPr marL="0" indent="0">
              <a:lnSpc>
                <a:spcPct val="120000"/>
              </a:lnSpc>
              <a:spcBef>
                <a:spcPts val="0"/>
              </a:spcBef>
              <a:buNone/>
            </a:pPr>
            <a:r>
              <a:rPr lang="en-US" sz="1800" dirty="0"/>
              <a:t>  Department of Philosophy</a:t>
            </a:r>
          </a:p>
          <a:p>
            <a:pPr marL="0" indent="0">
              <a:lnSpc>
                <a:spcPct val="120000"/>
              </a:lnSpc>
              <a:spcBef>
                <a:spcPts val="0"/>
              </a:spcBef>
              <a:buNone/>
            </a:pPr>
            <a:r>
              <a:rPr lang="en-US" sz="1800" dirty="0"/>
              <a:t>  California State University: Chico </a:t>
            </a:r>
          </a:p>
          <a:p>
            <a:pPr marL="0" indent="0">
              <a:buNone/>
            </a:pPr>
            <a:r>
              <a:rPr lang="en-US" dirty="0"/>
              <a:t>Richard Parker</a:t>
            </a:r>
          </a:p>
          <a:p>
            <a:pPr marL="0" indent="0">
              <a:lnSpc>
                <a:spcPct val="120000"/>
              </a:lnSpc>
              <a:spcBef>
                <a:spcPts val="0"/>
              </a:spcBef>
              <a:buNone/>
            </a:pPr>
            <a:r>
              <a:rPr lang="en-US" sz="1800" dirty="0"/>
              <a:t>  Professor Emeritus</a:t>
            </a:r>
          </a:p>
          <a:p>
            <a:pPr marL="0" indent="0">
              <a:lnSpc>
                <a:spcPct val="120000"/>
              </a:lnSpc>
              <a:spcBef>
                <a:spcPts val="0"/>
              </a:spcBef>
              <a:buNone/>
            </a:pPr>
            <a:r>
              <a:rPr lang="en-US" sz="1800" dirty="0"/>
              <a:t>  Department of Philosophy</a:t>
            </a:r>
          </a:p>
          <a:p>
            <a:pPr marL="0" indent="0">
              <a:lnSpc>
                <a:spcPct val="120000"/>
              </a:lnSpc>
              <a:spcBef>
                <a:spcPts val="0"/>
              </a:spcBef>
              <a:buNone/>
            </a:pPr>
            <a:r>
              <a:rPr lang="en-US" sz="1800" dirty="0"/>
              <a:t>  California State University: Chico </a:t>
            </a:r>
          </a:p>
          <a:p>
            <a:pPr marL="0" indent="0">
              <a:buNone/>
            </a:pPr>
            <a:endParaRPr lang="en-US" dirty="0"/>
          </a:p>
          <a:p>
            <a:pPr marL="0" indent="0">
              <a:buNone/>
            </a:pPr>
            <a:endParaRPr lang="en-US" dirty="0"/>
          </a:p>
          <a:p>
            <a:pPr marL="0" indent="0">
              <a:buNone/>
            </a:pPr>
            <a:r>
              <a:rPr lang="en-US" sz="2600" b="1" dirty="0"/>
              <a:t>ISBN-13:</a:t>
            </a:r>
            <a:r>
              <a:rPr lang="en-US" sz="2600" dirty="0"/>
              <a:t> 978-1259690877</a:t>
            </a:r>
          </a:p>
          <a:p>
            <a:pPr marL="0" indent="0">
              <a:buNone/>
            </a:pPr>
            <a:r>
              <a:rPr lang="en-US" sz="2600" dirty="0"/>
              <a:t>Amazon</a:t>
            </a:r>
          </a:p>
          <a:p>
            <a:pPr>
              <a:lnSpc>
                <a:spcPct val="120000"/>
              </a:lnSpc>
              <a:spcBef>
                <a:spcPts val="0"/>
              </a:spcBef>
            </a:pPr>
            <a:r>
              <a:rPr lang="en-US" sz="1800" dirty="0"/>
              <a:t>New… from $70.48</a:t>
            </a:r>
          </a:p>
          <a:p>
            <a:pPr>
              <a:lnSpc>
                <a:spcPct val="120000"/>
              </a:lnSpc>
              <a:spcBef>
                <a:spcPts val="0"/>
              </a:spcBef>
            </a:pPr>
            <a:r>
              <a:rPr lang="en-US" sz="1800" dirty="0"/>
              <a:t>Used… from $49.03</a:t>
            </a:r>
          </a:p>
          <a:p>
            <a:pPr>
              <a:lnSpc>
                <a:spcPct val="120000"/>
              </a:lnSpc>
              <a:spcBef>
                <a:spcPts val="0"/>
              </a:spcBef>
            </a:pPr>
            <a:r>
              <a:rPr lang="en-US" sz="1800" dirty="0"/>
              <a:t>Rent…  from $26.74</a:t>
            </a:r>
          </a:p>
        </p:txBody>
      </p:sp>
      <p:pic>
        <p:nvPicPr>
          <p:cNvPr id="6" name="Picture 5"/>
          <p:cNvPicPr>
            <a:picLocks noChangeAspect="1"/>
          </p:cNvPicPr>
          <p:nvPr/>
        </p:nvPicPr>
        <p:blipFill>
          <a:blip r:embed="rId2"/>
          <a:stretch>
            <a:fillRect/>
          </a:stretch>
        </p:blipFill>
        <p:spPr>
          <a:xfrm>
            <a:off x="1328015" y="1849518"/>
            <a:ext cx="3657600" cy="4572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8941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470" y="261257"/>
            <a:ext cx="9887951" cy="6400800"/>
          </a:xfrm>
          <a:prstGeom prst="rect">
            <a:avLst/>
          </a:prstGeom>
        </p:spPr>
      </p:pic>
    </p:spTree>
    <p:extLst>
      <p:ext uri="{BB962C8B-B14F-4D97-AF65-F5344CB8AC3E}">
        <p14:creationId xmlns:p14="http://schemas.microsoft.com/office/powerpoint/2010/main" val="202403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Thinking Reference</a:t>
            </a:r>
            <a:br>
              <a:rPr lang="en-US" dirty="0"/>
            </a:br>
            <a:r>
              <a:rPr lang="en-US" sz="2800" dirty="0"/>
              <a:t>CE BOK 3</a:t>
            </a:r>
            <a:r>
              <a:rPr lang="en-US" sz="2800" baseline="30000" dirty="0"/>
              <a:t>rd</a:t>
            </a:r>
            <a:r>
              <a:rPr lang="en-US" sz="2800" dirty="0"/>
              <a:t> Edition </a:t>
            </a:r>
          </a:p>
        </p:txBody>
      </p:sp>
      <p:sp>
        <p:nvSpPr>
          <p:cNvPr id="3" name="Content Placeholder 2"/>
          <p:cNvSpPr>
            <a:spLocks noGrp="1"/>
          </p:cNvSpPr>
          <p:nvPr>
            <p:ph sz="half" idx="1"/>
          </p:nvPr>
        </p:nvSpPr>
        <p:spPr>
          <a:xfrm>
            <a:off x="1019417" y="3476367"/>
            <a:ext cx="5181600" cy="2988920"/>
          </a:xfrm>
        </p:spPr>
        <p:txBody>
          <a:bodyPr>
            <a:normAutofit/>
          </a:bodyPr>
          <a:lstStyle/>
          <a:p>
            <a:pPr>
              <a:lnSpc>
                <a:spcPct val="120000"/>
              </a:lnSpc>
              <a:spcBef>
                <a:spcPts val="0"/>
              </a:spcBef>
            </a:pPr>
            <a:r>
              <a:rPr lang="en-US" sz="2400" dirty="0"/>
              <a:t>The </a:t>
            </a:r>
            <a:r>
              <a:rPr lang="en-US" sz="2400" b="1" dirty="0"/>
              <a:t>Foundation for Critical Thinking </a:t>
            </a:r>
            <a:r>
              <a:rPr lang="en-US" sz="2400" dirty="0"/>
              <a:t>seek[s] to promote essential change in education and society through the cultivation of </a:t>
            </a:r>
            <a:r>
              <a:rPr lang="en-US" sz="2400" dirty="0" err="1"/>
              <a:t>fairminded</a:t>
            </a:r>
            <a:r>
              <a:rPr lang="en-US" sz="2400" dirty="0"/>
              <a:t> critical thinking.</a:t>
            </a:r>
          </a:p>
        </p:txBody>
      </p:sp>
      <p:sp>
        <p:nvSpPr>
          <p:cNvPr id="4" name="Content Placeholder 3"/>
          <p:cNvSpPr>
            <a:spLocks noGrp="1"/>
          </p:cNvSpPr>
          <p:nvPr>
            <p:ph sz="half" idx="2"/>
          </p:nvPr>
        </p:nvSpPr>
        <p:spPr>
          <a:xfrm>
            <a:off x="6223656" y="3476367"/>
            <a:ext cx="5181600" cy="2988920"/>
          </a:xfrm>
        </p:spPr>
        <p:txBody>
          <a:bodyPr>
            <a:normAutofit/>
          </a:bodyPr>
          <a:lstStyle/>
          <a:p>
            <a:pPr>
              <a:lnSpc>
                <a:spcPct val="110000"/>
              </a:lnSpc>
              <a:spcBef>
                <a:spcPts val="0"/>
              </a:spcBef>
            </a:pPr>
            <a:r>
              <a:rPr lang="en-US" sz="2400" dirty="0"/>
              <a:t>Critical thinking requires the cultivation of core intellectual virtues such as intellectual humility, perseverance, integrity, and responsibility. Nothing of real value comes easily…</a:t>
            </a:r>
            <a:endParaRPr lang="en-US" sz="2400" b="1" dirty="0"/>
          </a:p>
        </p:txBody>
      </p:sp>
      <p:pic>
        <p:nvPicPr>
          <p:cNvPr id="5" name="Picture 4"/>
          <p:cNvPicPr>
            <a:picLocks noChangeAspect="1"/>
          </p:cNvPicPr>
          <p:nvPr/>
        </p:nvPicPr>
        <p:blipFill>
          <a:blip r:embed="rId2"/>
          <a:stretch>
            <a:fillRect/>
          </a:stretch>
        </p:blipFill>
        <p:spPr>
          <a:xfrm>
            <a:off x="1048234" y="1697997"/>
            <a:ext cx="10305566" cy="1406280"/>
          </a:xfrm>
          <a:prstGeom prst="rect">
            <a:avLst/>
          </a:prstGeom>
        </p:spPr>
      </p:pic>
      <p:sp>
        <p:nvSpPr>
          <p:cNvPr id="6" name="TextBox 5"/>
          <p:cNvSpPr txBox="1"/>
          <p:nvPr/>
        </p:nvSpPr>
        <p:spPr>
          <a:xfrm>
            <a:off x="3966519" y="2394976"/>
            <a:ext cx="5137945" cy="646331"/>
          </a:xfrm>
          <a:prstGeom prst="rect">
            <a:avLst/>
          </a:prstGeom>
          <a:noFill/>
        </p:spPr>
        <p:txBody>
          <a:bodyPr wrap="none" rtlCol="0">
            <a:spAutoFit/>
          </a:bodyPr>
          <a:lstStyle/>
          <a:p>
            <a:r>
              <a:rPr lang="en-US" sz="3600" spc="150" dirty="0">
                <a:solidFill>
                  <a:schemeClr val="bg1"/>
                </a:solidFill>
                <a:latin typeface="+mj-lt"/>
                <a:cs typeface="Arial" panose="020B0604020202020204" pitchFamily="34" charset="0"/>
              </a:rPr>
              <a:t>www.criticalthinking.org</a:t>
            </a:r>
          </a:p>
        </p:txBody>
      </p:sp>
    </p:spTree>
    <p:extLst>
      <p:ext uri="{BB962C8B-B14F-4D97-AF65-F5344CB8AC3E}">
        <p14:creationId xmlns:p14="http://schemas.microsoft.com/office/powerpoint/2010/main" val="1336859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81734" y="809576"/>
            <a:ext cx="10972800" cy="5298554"/>
          </a:xfrm>
          <a:prstGeom prst="rect">
            <a:avLst/>
          </a:prstGeom>
        </p:spPr>
      </p:pic>
      <p:sp>
        <p:nvSpPr>
          <p:cNvPr id="2" name="TextBox 1">
            <a:extLst>
              <a:ext uri="{FF2B5EF4-FFF2-40B4-BE49-F238E27FC236}">
                <a16:creationId xmlns:a16="http://schemas.microsoft.com/office/drawing/2014/main" id="{7949C02C-7703-4D12-95AD-ED4E5558357F}"/>
              </a:ext>
            </a:extLst>
          </p:cNvPr>
          <p:cNvSpPr txBox="1"/>
          <p:nvPr/>
        </p:nvSpPr>
        <p:spPr>
          <a:xfrm>
            <a:off x="2182368" y="4693920"/>
            <a:ext cx="3773790" cy="1015663"/>
          </a:xfrm>
          <a:prstGeom prst="rect">
            <a:avLst/>
          </a:prstGeom>
          <a:noFill/>
        </p:spPr>
        <p:txBody>
          <a:bodyPr wrap="none" rtlCol="0">
            <a:spAutoFit/>
          </a:bodyPr>
          <a:lstStyle/>
          <a:p>
            <a:r>
              <a:rPr lang="en-US" sz="6000" b="1" dirty="0">
                <a:solidFill>
                  <a:srgbClr val="7030A0"/>
                </a:solidFill>
                <a:latin typeface="Aharoni" panose="02010803020104030203" pitchFamily="2" charset="-79"/>
                <a:cs typeface="Aharoni" panose="02010803020104030203" pitchFamily="2" charset="-79"/>
              </a:rPr>
              <a:t>Judgment</a:t>
            </a:r>
          </a:p>
        </p:txBody>
      </p:sp>
    </p:spTree>
    <p:extLst>
      <p:ext uri="{BB962C8B-B14F-4D97-AF65-F5344CB8AC3E}">
        <p14:creationId xmlns:p14="http://schemas.microsoft.com/office/powerpoint/2010/main" val="123617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DEFINITIONS</a:t>
            </a:r>
          </a:p>
        </p:txBody>
      </p:sp>
      <p:sp>
        <p:nvSpPr>
          <p:cNvPr id="6" name="Text Placeholder 5"/>
          <p:cNvSpPr>
            <a:spLocks noGrp="1"/>
          </p:cNvSpPr>
          <p:nvPr>
            <p:ph type="body" idx="1"/>
          </p:nvPr>
        </p:nvSpPr>
        <p:spPr/>
        <p:txBody>
          <a:bodyPr>
            <a:normAutofit/>
          </a:bodyPr>
          <a:lstStyle/>
          <a:p>
            <a:r>
              <a:rPr lang="en-US" sz="2800" dirty="0"/>
              <a:t>Introduction to Critical Thinking</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2793556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Thinking… Definition</a:t>
            </a:r>
          </a:p>
        </p:txBody>
      </p:sp>
      <p:sp>
        <p:nvSpPr>
          <p:cNvPr id="3" name="Content Placeholder 2"/>
          <p:cNvSpPr>
            <a:spLocks noGrp="1"/>
          </p:cNvSpPr>
          <p:nvPr>
            <p:ph idx="1"/>
          </p:nvPr>
        </p:nvSpPr>
        <p:spPr>
          <a:xfrm>
            <a:off x="838199" y="1825625"/>
            <a:ext cx="6178381" cy="4351338"/>
          </a:xfrm>
        </p:spPr>
        <p:txBody>
          <a:bodyPr>
            <a:normAutofit/>
          </a:bodyPr>
          <a:lstStyle/>
          <a:p>
            <a:r>
              <a:rPr lang="en-US" sz="3200" b="1" dirty="0"/>
              <a:t>Critical thinking </a:t>
            </a:r>
            <a:r>
              <a:rPr lang="en-US" sz="3200" dirty="0"/>
              <a:t>is the careful, deliberate determination of whether we should accept, reject, or suspend judgment about a claim – and of the degree of confidence with which we accept or reject it.</a:t>
            </a:r>
          </a:p>
          <a:p>
            <a:pPr marL="0" indent="0" algn="r">
              <a:buNone/>
            </a:pPr>
            <a:r>
              <a:rPr lang="en-US" dirty="0"/>
              <a:t>~ Moore &amp; Parker</a:t>
            </a:r>
          </a:p>
        </p:txBody>
      </p:sp>
      <p:pic>
        <p:nvPicPr>
          <p:cNvPr id="5" name="Picture 4"/>
          <p:cNvPicPr>
            <a:picLocks noChangeAspect="1"/>
          </p:cNvPicPr>
          <p:nvPr/>
        </p:nvPicPr>
        <p:blipFill>
          <a:blip r:embed="rId2"/>
          <a:stretch>
            <a:fillRect/>
          </a:stretch>
        </p:blipFill>
        <p:spPr>
          <a:xfrm>
            <a:off x="7544276" y="1525841"/>
            <a:ext cx="3657600" cy="4572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64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2709</Words>
  <Application>Microsoft Office PowerPoint</Application>
  <PresentationFormat>Widescreen</PresentationFormat>
  <Paragraphs>255</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Aharoni</vt:lpstr>
      <vt:lpstr>Arial</vt:lpstr>
      <vt:lpstr>Calibri</vt:lpstr>
      <vt:lpstr>Calibri Light</vt:lpstr>
      <vt:lpstr>Wingdings</vt:lpstr>
      <vt:lpstr>Office Theme</vt:lpstr>
      <vt:lpstr>Introduction to Critical Thinking</vt:lpstr>
      <vt:lpstr>BASIS FOR THIS LECTURE</vt:lpstr>
      <vt:lpstr>BOK3 Outcomes</vt:lpstr>
      <vt:lpstr>Critical thinking and Problem Solving CE BOK 3rd Edition</vt:lpstr>
      <vt:lpstr>Critical Thinking Reference Textbook for a critical thinking course</vt:lpstr>
      <vt:lpstr>Critical Thinking Reference CE BOK 3rd Edition </vt:lpstr>
      <vt:lpstr>PowerPoint Presentation</vt:lpstr>
      <vt:lpstr>SOME DEFINITIONS</vt:lpstr>
      <vt:lpstr>Critical Thinking… Definition</vt:lpstr>
      <vt:lpstr>What do we mean by critical thinking?</vt:lpstr>
      <vt:lpstr>How do you define critical thinking?</vt:lpstr>
      <vt:lpstr>Conception of Critical Thinking</vt:lpstr>
      <vt:lpstr>What is the concept of critical thinking?</vt:lpstr>
      <vt:lpstr>Consensus Statement Regarding Critical Thinking</vt:lpstr>
      <vt:lpstr>CHARACTERISTICS</vt:lpstr>
      <vt:lpstr>Student Exercise</vt:lpstr>
      <vt:lpstr>Who is a critical thinker?</vt:lpstr>
      <vt:lpstr>The Ideal Critical Thinker</vt:lpstr>
      <vt:lpstr>What are characteristics of a critical thinker?</vt:lpstr>
      <vt:lpstr>What is the result of critical thinking?</vt:lpstr>
      <vt:lpstr>The Focus of Critical Thinking</vt:lpstr>
      <vt:lpstr>A BRIEF HISTORY</vt:lpstr>
      <vt:lpstr>Roots of Critical Thinking</vt:lpstr>
      <vt:lpstr>Who is considered the father of modern day critical thinking?</vt:lpstr>
      <vt:lpstr>The Collective Contribution of the History of Critical Thought</vt:lpstr>
      <vt:lpstr>THE CRITICAL THINKING PROCESS</vt:lpstr>
      <vt:lpstr>What is the critical thinking model?</vt:lpstr>
      <vt:lpstr>What are the six steps of critical thinking?</vt:lpstr>
      <vt:lpstr>PowerPoint Presentation</vt:lpstr>
      <vt:lpstr>What are the 7 critical thinking skills?</vt:lpstr>
      <vt:lpstr>PowerPoint Presentation</vt:lpstr>
      <vt:lpstr>How do you practice critical thinking?</vt:lpstr>
      <vt:lpstr>Student Exercise Practice your critical thinking problem solving and communication skills</vt:lpstr>
      <vt:lpstr>The Analysis and Assessment of Thinking</vt:lpstr>
      <vt:lpstr>What are the core critical thinking skills?</vt:lpstr>
      <vt:lpstr>PowerPoint Presentation</vt:lpstr>
      <vt:lpstr>GROWTH IN CRITICAL THINKING</vt:lpstr>
      <vt:lpstr>Critical Thinking Development: A Stage Theory Linda Elder with Richard Paul</vt:lpstr>
      <vt:lpstr>What is an unreflective thinker?</vt:lpstr>
      <vt:lpstr>What is a beginning thinker?</vt:lpstr>
      <vt:lpstr>What is the practicing thinker?</vt:lpstr>
      <vt:lpstr>How can students improve critical thinking skills?</vt:lpstr>
      <vt:lpstr>ASSESSMENT OF CRITICAL THINKING</vt:lpstr>
      <vt:lpstr>What is a critical thinking test?</vt:lpstr>
      <vt:lpstr>INTERNATIONAL CRITICAL THINKING BASIC CONCEPTS &amp; UNDERSTANDING ONLINE TEST Test developed by Dr. Linda Elder, Dr. Richard Paul, and Dr. Rush Cosgrove</vt:lpstr>
      <vt:lpstr>Basic Concepts Sample Test</vt:lpstr>
      <vt:lpstr>PowerPoint Presentation</vt:lpstr>
      <vt:lpstr>PowerPoint Presentation</vt:lpstr>
      <vt:lpstr>PowerPoint Presentation</vt:lpstr>
      <vt:lpstr>PowerPoint Presentation</vt:lpstr>
    </vt:vector>
  </TitlesOfParts>
  <Company>Texas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Lawson, William D</dc:creator>
  <cp:lastModifiedBy>Lawson, William D</cp:lastModifiedBy>
  <cp:revision>36</cp:revision>
  <cp:lastPrinted>2018-11-07T16:21:13Z</cp:lastPrinted>
  <dcterms:created xsi:type="dcterms:W3CDTF">2018-11-06T19:35:14Z</dcterms:created>
  <dcterms:modified xsi:type="dcterms:W3CDTF">2022-04-04T14:03:39Z</dcterms:modified>
</cp:coreProperties>
</file>